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6"/>
  </p:notesMasterIdLst>
  <p:sldIdLst>
    <p:sldId id="256" r:id="rId2"/>
    <p:sldId id="321" r:id="rId3"/>
    <p:sldId id="342" r:id="rId4"/>
    <p:sldId id="260" r:id="rId5"/>
    <p:sldId id="257" r:id="rId6"/>
    <p:sldId id="267" r:id="rId7"/>
    <p:sldId id="281" r:id="rId8"/>
    <p:sldId id="303" r:id="rId9"/>
    <p:sldId id="304" r:id="rId10"/>
    <p:sldId id="305" r:id="rId11"/>
    <p:sldId id="261" r:id="rId12"/>
    <p:sldId id="306" r:id="rId13"/>
    <p:sldId id="336" r:id="rId14"/>
    <p:sldId id="335" r:id="rId15"/>
    <p:sldId id="310" r:id="rId16"/>
    <p:sldId id="307" r:id="rId17"/>
    <p:sldId id="309" r:id="rId18"/>
    <p:sldId id="308" r:id="rId19"/>
    <p:sldId id="262" r:id="rId20"/>
    <p:sldId id="332" r:id="rId21"/>
    <p:sldId id="333" r:id="rId22"/>
    <p:sldId id="337" r:id="rId23"/>
    <p:sldId id="338" r:id="rId24"/>
    <p:sldId id="266" r:id="rId25"/>
    <p:sldId id="263" r:id="rId26"/>
    <p:sldId id="339" r:id="rId27"/>
    <p:sldId id="353" r:id="rId28"/>
    <p:sldId id="352" r:id="rId29"/>
    <p:sldId id="295" r:id="rId30"/>
    <p:sldId id="296" r:id="rId31"/>
    <p:sldId id="297" r:id="rId32"/>
    <p:sldId id="340" r:id="rId33"/>
    <p:sldId id="354" r:id="rId34"/>
    <p:sldId id="355" r:id="rId35"/>
    <p:sldId id="356" r:id="rId36"/>
    <p:sldId id="265" r:id="rId37"/>
    <p:sldId id="357" r:id="rId38"/>
    <p:sldId id="358" r:id="rId39"/>
    <p:sldId id="359" r:id="rId40"/>
    <p:sldId id="360" r:id="rId41"/>
    <p:sldId id="268" r:id="rId42"/>
    <p:sldId id="269" r:id="rId43"/>
    <p:sldId id="270" r:id="rId44"/>
    <p:sldId id="292" r:id="rId45"/>
    <p:sldId id="311" r:id="rId46"/>
    <p:sldId id="313" r:id="rId47"/>
    <p:sldId id="282" r:id="rId48"/>
    <p:sldId id="283" r:id="rId49"/>
    <p:sldId id="343" r:id="rId50"/>
    <p:sldId id="285" r:id="rId51"/>
    <p:sldId id="286" r:id="rId52"/>
    <p:sldId id="298" r:id="rId53"/>
    <p:sldId id="287" r:id="rId54"/>
    <p:sldId id="289" r:id="rId55"/>
    <p:sldId id="288" r:id="rId56"/>
    <p:sldId id="314" r:id="rId57"/>
    <p:sldId id="315" r:id="rId58"/>
    <p:sldId id="290" r:id="rId59"/>
    <p:sldId id="341" r:id="rId60"/>
    <p:sldId id="291" r:id="rId61"/>
    <p:sldId id="344" r:id="rId62"/>
    <p:sldId id="345" r:id="rId63"/>
    <p:sldId id="346" r:id="rId64"/>
    <p:sldId id="347" r:id="rId65"/>
    <p:sldId id="348" r:id="rId66"/>
    <p:sldId id="349" r:id="rId67"/>
    <p:sldId id="350" r:id="rId68"/>
    <p:sldId id="312" r:id="rId69"/>
    <p:sldId id="293" r:id="rId70"/>
    <p:sldId id="324" r:id="rId71"/>
    <p:sldId id="325" r:id="rId72"/>
    <p:sldId id="326" r:id="rId73"/>
    <p:sldId id="327" r:id="rId74"/>
    <p:sldId id="328" r:id="rId75"/>
    <p:sldId id="329" r:id="rId76"/>
    <p:sldId id="323" r:id="rId77"/>
    <p:sldId id="272" r:id="rId78"/>
    <p:sldId id="317" r:id="rId79"/>
    <p:sldId id="318" r:id="rId80"/>
    <p:sldId id="319" r:id="rId81"/>
    <p:sldId id="320" r:id="rId82"/>
    <p:sldId id="316" r:id="rId83"/>
    <p:sldId id="273" r:id="rId84"/>
    <p:sldId id="274" r:id="rId85"/>
    <p:sldId id="275" r:id="rId86"/>
    <p:sldId id="322" r:id="rId87"/>
    <p:sldId id="334" r:id="rId88"/>
    <p:sldId id="276" r:id="rId89"/>
    <p:sldId id="277" r:id="rId90"/>
    <p:sldId id="278" r:id="rId91"/>
    <p:sldId id="279" r:id="rId92"/>
    <p:sldId id="351" r:id="rId93"/>
    <p:sldId id="330" r:id="rId94"/>
    <p:sldId id="331" r:id="rId9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onia Redavid" initials="AR" lastIdx="1" clrIdx="0">
    <p:extLst>
      <p:ext uri="{19B8F6BF-5375-455C-9EA6-DF929625EA0E}">
        <p15:presenceInfo xmlns:p15="http://schemas.microsoft.com/office/powerpoint/2012/main" userId="5f8ef8a98b42614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21T19:13:57.591" idx="1">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6B7D4-2C57-4727-AAEF-37432CC4EC8C}" type="datetimeFigureOut">
              <a:rPr lang="it-IT" smtClean="0"/>
              <a:t>03/04/2019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043932-7846-42C5-B8BC-9717AFAA2C3E}" type="slidenum">
              <a:rPr lang="it-IT" smtClean="0"/>
              <a:t>‹N›</a:t>
            </a:fld>
            <a:endParaRPr lang="it-IT"/>
          </a:p>
        </p:txBody>
      </p:sp>
    </p:spTree>
    <p:extLst>
      <p:ext uri="{BB962C8B-B14F-4D97-AF65-F5344CB8AC3E}">
        <p14:creationId xmlns:p14="http://schemas.microsoft.com/office/powerpoint/2010/main" val="293192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B2DA0F4-754D-4E6A-A431-4EA5051846CC}" type="datetime1">
              <a:rPr lang="en-US" smtClean="0"/>
              <a:t>4/3/2019</a:t>
            </a:fld>
            <a:endParaRPr lang="en-US" dirty="0"/>
          </a:p>
        </p:txBody>
      </p:sp>
      <p:sp>
        <p:nvSpPr>
          <p:cNvPr id="5" name="Footer Placeholder 4"/>
          <p:cNvSpPr>
            <a:spLocks noGrp="1"/>
          </p:cNvSpPr>
          <p:nvPr>
            <p:ph type="ftr" sz="quarter" idx="11"/>
          </p:nvPr>
        </p:nvSpPr>
        <p:spPr/>
        <p:txBody>
          <a:bodyPr/>
          <a:lstStyle/>
          <a:p>
            <a:r>
              <a:rPr lang="en-US"/>
              <a:t>Prof.ssa Antonia Redavid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0D7FC9E-D19C-41CC-B15D-F92815435532}" type="datetime1">
              <a:rPr lang="en-US" smtClean="0"/>
              <a:t>4/3/2019</a:t>
            </a:fld>
            <a:endParaRPr lang="en-US" dirty="0"/>
          </a:p>
        </p:txBody>
      </p:sp>
      <p:sp>
        <p:nvSpPr>
          <p:cNvPr id="6" name="Footer Placeholder 5"/>
          <p:cNvSpPr>
            <a:spLocks noGrp="1"/>
          </p:cNvSpPr>
          <p:nvPr>
            <p:ph type="ftr" sz="quarter" idx="11"/>
          </p:nvPr>
        </p:nvSpPr>
        <p:spPr/>
        <p:txBody>
          <a:bodyPr/>
          <a:lstStyle/>
          <a:p>
            <a:r>
              <a:rPr lang="en-US"/>
              <a:t>Prof.ssa Antonia Redavid</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D04A132-A6C1-453D-B365-DB1545114233}" type="datetime1">
              <a:rPr lang="en-US" smtClean="0"/>
              <a:t>4/3/2019</a:t>
            </a:fld>
            <a:endParaRPr lang="en-US" dirty="0"/>
          </a:p>
        </p:txBody>
      </p:sp>
      <p:sp>
        <p:nvSpPr>
          <p:cNvPr id="6" name="Footer Placeholder 5"/>
          <p:cNvSpPr>
            <a:spLocks noGrp="1"/>
          </p:cNvSpPr>
          <p:nvPr>
            <p:ph type="ftr" sz="quarter" idx="11"/>
          </p:nvPr>
        </p:nvSpPr>
        <p:spPr/>
        <p:txBody>
          <a:bodyPr/>
          <a:lstStyle/>
          <a:p>
            <a:r>
              <a:rPr lang="en-US"/>
              <a:t>Prof.ssa Antonia Redavid</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CB08C8A-BEA0-4DCC-AB03-04BB8F74A256}" type="datetime1">
              <a:rPr lang="en-US" smtClean="0"/>
              <a:t>4/3/2019</a:t>
            </a:fld>
            <a:endParaRPr lang="en-US" dirty="0"/>
          </a:p>
        </p:txBody>
      </p:sp>
      <p:sp>
        <p:nvSpPr>
          <p:cNvPr id="6" name="Footer Placeholder 5"/>
          <p:cNvSpPr>
            <a:spLocks noGrp="1"/>
          </p:cNvSpPr>
          <p:nvPr>
            <p:ph type="ftr" sz="quarter" idx="11"/>
          </p:nvPr>
        </p:nvSpPr>
        <p:spPr/>
        <p:txBody>
          <a:bodyPr/>
          <a:lstStyle/>
          <a:p>
            <a:r>
              <a:rPr lang="en-US"/>
              <a:t>Prof.ssa Antonia Redavid</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E7BDEF1-EB7E-4AB3-835B-FBA4EE3D7A56}" type="datetime1">
              <a:rPr lang="en-US" smtClean="0"/>
              <a:t>4/3/2019</a:t>
            </a:fld>
            <a:endParaRPr lang="en-US" dirty="0"/>
          </a:p>
        </p:txBody>
      </p:sp>
      <p:sp>
        <p:nvSpPr>
          <p:cNvPr id="6" name="Footer Placeholder 5"/>
          <p:cNvSpPr>
            <a:spLocks noGrp="1"/>
          </p:cNvSpPr>
          <p:nvPr>
            <p:ph type="ftr" sz="quarter" idx="11"/>
          </p:nvPr>
        </p:nvSpPr>
        <p:spPr/>
        <p:txBody>
          <a:bodyPr/>
          <a:lstStyle/>
          <a:p>
            <a:r>
              <a:rPr lang="en-US"/>
              <a:t>Prof.ssa Antonia Redavid</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66BB7469-8FCE-453E-83BF-402AFECCD999}" type="datetime1">
              <a:rPr lang="en-US" smtClean="0"/>
              <a:t>4/3/2019</a:t>
            </a:fld>
            <a:endParaRPr lang="en-US" dirty="0"/>
          </a:p>
        </p:txBody>
      </p:sp>
      <p:sp>
        <p:nvSpPr>
          <p:cNvPr id="4" name="Footer Placeholder 3"/>
          <p:cNvSpPr>
            <a:spLocks noGrp="1"/>
          </p:cNvSpPr>
          <p:nvPr>
            <p:ph type="ftr" sz="quarter" idx="11"/>
          </p:nvPr>
        </p:nvSpPr>
        <p:spPr/>
        <p:txBody>
          <a:bodyPr/>
          <a:lstStyle/>
          <a:p>
            <a:r>
              <a:rPr lang="en-US"/>
              <a:t>Prof.ssa Antonia Redavid</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03FE2BF7-1ADD-4ED4-A7EC-B9551B6EE0F2}" type="datetime1">
              <a:rPr lang="en-US" smtClean="0"/>
              <a:t>4/3/2019</a:t>
            </a:fld>
            <a:endParaRPr lang="en-US" dirty="0"/>
          </a:p>
        </p:txBody>
      </p:sp>
      <p:sp>
        <p:nvSpPr>
          <p:cNvPr id="4" name="Footer Placeholder 3"/>
          <p:cNvSpPr>
            <a:spLocks noGrp="1"/>
          </p:cNvSpPr>
          <p:nvPr>
            <p:ph type="ftr" sz="quarter" idx="11"/>
          </p:nvPr>
        </p:nvSpPr>
        <p:spPr/>
        <p:txBody>
          <a:bodyPr/>
          <a:lstStyle/>
          <a:p>
            <a:r>
              <a:rPr lang="en-US"/>
              <a:t>Prof.ssa Antonia Redavid</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913C6A2-DBC7-4822-B5A3-7869C0D8B629}" type="datetime1">
              <a:rPr lang="en-US" smtClean="0"/>
              <a:t>4/3/2019</a:t>
            </a:fld>
            <a:endParaRPr lang="en-US" dirty="0"/>
          </a:p>
        </p:txBody>
      </p:sp>
      <p:sp>
        <p:nvSpPr>
          <p:cNvPr id="5" name="Footer Placeholder 4"/>
          <p:cNvSpPr>
            <a:spLocks noGrp="1"/>
          </p:cNvSpPr>
          <p:nvPr>
            <p:ph type="ftr" sz="quarter" idx="11"/>
          </p:nvPr>
        </p:nvSpPr>
        <p:spPr/>
        <p:txBody>
          <a:bodyPr/>
          <a:lstStyle/>
          <a:p>
            <a:r>
              <a:rPr lang="en-US"/>
              <a:t>Prof.ssa Antonia Redavid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a:t>Fare clic per modificare lo stile del titolo dello schema</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A3581C1-308F-49EC-B885-4D617FDC8366}" type="datetime1">
              <a:rPr lang="en-US" smtClean="0"/>
              <a:t>4/3/2019</a:t>
            </a:fld>
            <a:endParaRPr lang="en-US" dirty="0"/>
          </a:p>
        </p:txBody>
      </p:sp>
      <p:sp>
        <p:nvSpPr>
          <p:cNvPr id="5" name="Footer Placeholder 4"/>
          <p:cNvSpPr>
            <a:spLocks noGrp="1"/>
          </p:cNvSpPr>
          <p:nvPr>
            <p:ph type="ftr" sz="quarter" idx="11"/>
          </p:nvPr>
        </p:nvSpPr>
        <p:spPr/>
        <p:txBody>
          <a:bodyPr/>
          <a:lstStyle/>
          <a:p>
            <a:r>
              <a:rPr lang="en-US"/>
              <a:t>Prof.ssa Antonia Redavid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5FAF3B-991A-4C0F-B7CC-EECF0436849E}" type="datetime1">
              <a:rPr lang="en-US" smtClean="0"/>
              <a:t>4/3/2019</a:t>
            </a:fld>
            <a:endParaRPr lang="en-US" dirty="0"/>
          </a:p>
        </p:txBody>
      </p:sp>
      <p:sp>
        <p:nvSpPr>
          <p:cNvPr id="5" name="Footer Placeholder 4"/>
          <p:cNvSpPr>
            <a:spLocks noGrp="1"/>
          </p:cNvSpPr>
          <p:nvPr>
            <p:ph type="ftr" sz="quarter" idx="11"/>
          </p:nvPr>
        </p:nvSpPr>
        <p:spPr/>
        <p:txBody>
          <a:bodyPr/>
          <a:lstStyle/>
          <a:p>
            <a:r>
              <a:rPr lang="en-US"/>
              <a:t>Prof.ssa Antonia Redavid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9BD834F-4B06-4B4E-BB4F-7D9C7663D0AA}" type="datetime1">
              <a:rPr lang="en-US" smtClean="0"/>
              <a:t>4/3/2019</a:t>
            </a:fld>
            <a:endParaRPr lang="en-US" dirty="0"/>
          </a:p>
        </p:txBody>
      </p:sp>
      <p:sp>
        <p:nvSpPr>
          <p:cNvPr id="5" name="Footer Placeholder 4"/>
          <p:cNvSpPr>
            <a:spLocks noGrp="1"/>
          </p:cNvSpPr>
          <p:nvPr>
            <p:ph type="ftr" sz="quarter" idx="11"/>
          </p:nvPr>
        </p:nvSpPr>
        <p:spPr/>
        <p:txBody>
          <a:bodyPr/>
          <a:lstStyle/>
          <a:p>
            <a:r>
              <a:rPr lang="en-US"/>
              <a:t>Prof.ssa Antonia Redavid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D98FBB7-F63E-4588-A0EE-1989BECF08C0}" type="datetime1">
              <a:rPr lang="en-US" smtClean="0"/>
              <a:t>4/3/2019</a:t>
            </a:fld>
            <a:endParaRPr lang="en-US" dirty="0"/>
          </a:p>
        </p:txBody>
      </p:sp>
      <p:sp>
        <p:nvSpPr>
          <p:cNvPr id="6" name="Footer Placeholder 5"/>
          <p:cNvSpPr>
            <a:spLocks noGrp="1"/>
          </p:cNvSpPr>
          <p:nvPr>
            <p:ph type="ftr" sz="quarter" idx="11"/>
          </p:nvPr>
        </p:nvSpPr>
        <p:spPr/>
        <p:txBody>
          <a:bodyPr/>
          <a:lstStyle/>
          <a:p>
            <a:r>
              <a:rPr lang="en-US"/>
              <a:t>Prof.ssa Antonia Redavid</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2C5E478-5343-4F35-8DDF-4E584EE3F308}" type="datetime1">
              <a:rPr lang="en-US" smtClean="0"/>
              <a:t>4/3/2019</a:t>
            </a:fld>
            <a:endParaRPr lang="en-US" dirty="0"/>
          </a:p>
        </p:txBody>
      </p:sp>
      <p:sp>
        <p:nvSpPr>
          <p:cNvPr id="8" name="Footer Placeholder 7"/>
          <p:cNvSpPr>
            <a:spLocks noGrp="1"/>
          </p:cNvSpPr>
          <p:nvPr>
            <p:ph type="ftr" sz="quarter" idx="11"/>
          </p:nvPr>
        </p:nvSpPr>
        <p:spPr/>
        <p:txBody>
          <a:bodyPr/>
          <a:lstStyle/>
          <a:p>
            <a:r>
              <a:rPr lang="en-US"/>
              <a:t>Prof.ssa Antonia Redavid</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D9F60E1-5E70-4D4E-A20E-BCD46A75F31B}" type="datetime1">
              <a:rPr lang="en-US" smtClean="0"/>
              <a:t>4/3/2019</a:t>
            </a:fld>
            <a:endParaRPr lang="en-US" dirty="0"/>
          </a:p>
        </p:txBody>
      </p:sp>
      <p:sp>
        <p:nvSpPr>
          <p:cNvPr id="4" name="Footer Placeholder 3"/>
          <p:cNvSpPr>
            <a:spLocks noGrp="1"/>
          </p:cNvSpPr>
          <p:nvPr>
            <p:ph type="ftr" sz="quarter" idx="11"/>
          </p:nvPr>
        </p:nvSpPr>
        <p:spPr/>
        <p:txBody>
          <a:bodyPr/>
          <a:lstStyle/>
          <a:p>
            <a:r>
              <a:rPr lang="en-US"/>
              <a:t>Prof.ssa Antonia Redavid</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52A553E-BF6D-471A-84AC-96327A3D0E9D}" type="datetime1">
              <a:rPr lang="en-US" smtClean="0"/>
              <a:t>4/3/2019</a:t>
            </a:fld>
            <a:endParaRPr lang="en-US" dirty="0"/>
          </a:p>
        </p:txBody>
      </p:sp>
      <p:sp>
        <p:nvSpPr>
          <p:cNvPr id="3" name="Footer Placeholder 2"/>
          <p:cNvSpPr>
            <a:spLocks noGrp="1"/>
          </p:cNvSpPr>
          <p:nvPr>
            <p:ph type="ftr" sz="quarter" idx="11"/>
          </p:nvPr>
        </p:nvSpPr>
        <p:spPr/>
        <p:txBody>
          <a:bodyPr/>
          <a:lstStyle/>
          <a:p>
            <a:r>
              <a:rPr lang="en-US"/>
              <a:t>Prof.ssa Antonia Redavid</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a:t>Fare clic per modificare lo stile del titolo dello schema</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F1EB73D-178C-4BAF-8475-59F34F9B2A12}" type="datetime1">
              <a:rPr lang="en-US" smtClean="0"/>
              <a:t>4/3/2019</a:t>
            </a:fld>
            <a:endParaRPr lang="en-US" dirty="0"/>
          </a:p>
        </p:txBody>
      </p:sp>
      <p:sp>
        <p:nvSpPr>
          <p:cNvPr id="6" name="Footer Placeholder 5"/>
          <p:cNvSpPr>
            <a:spLocks noGrp="1"/>
          </p:cNvSpPr>
          <p:nvPr>
            <p:ph type="ftr" sz="quarter" idx="11"/>
          </p:nvPr>
        </p:nvSpPr>
        <p:spPr/>
        <p:txBody>
          <a:bodyPr/>
          <a:lstStyle/>
          <a:p>
            <a:r>
              <a:rPr lang="en-US"/>
              <a:t>Prof.ssa Antonia Redavid</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61EF0EC-531A-45F3-8749-99F0D0DCFFC7}" type="datetime1">
              <a:rPr lang="en-US" smtClean="0"/>
              <a:t>4/3/2019</a:t>
            </a:fld>
            <a:endParaRPr lang="en-US" dirty="0"/>
          </a:p>
        </p:txBody>
      </p:sp>
      <p:sp>
        <p:nvSpPr>
          <p:cNvPr id="6" name="Footer Placeholder 5"/>
          <p:cNvSpPr>
            <a:spLocks noGrp="1"/>
          </p:cNvSpPr>
          <p:nvPr>
            <p:ph type="ftr" sz="quarter" idx="11"/>
          </p:nvPr>
        </p:nvSpPr>
        <p:spPr/>
        <p:txBody>
          <a:bodyPr/>
          <a:lstStyle/>
          <a:p>
            <a:r>
              <a:rPr lang="en-US"/>
              <a:t>Prof.ssa Antonia Redavid</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E17BD34-83F4-4D05-BE5E-CA8B51755396}" type="datetime1">
              <a:rPr lang="en-US" smtClean="0"/>
              <a:t>4/3/2019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a:t>Prof.ssa Antonia Redavid</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7.xml"/><Relationship Id="rId3" Type="http://schemas.openxmlformats.org/officeDocument/2006/relationships/slide" Target="slide11.xml"/><Relationship Id="rId7" Type="http://schemas.openxmlformats.org/officeDocument/2006/relationships/slide" Target="slide77.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69.xml"/><Relationship Id="rId5" Type="http://schemas.openxmlformats.org/officeDocument/2006/relationships/slide" Target="slide42.xml"/><Relationship Id="rId4" Type="http://schemas.openxmlformats.org/officeDocument/2006/relationships/slide" Target="slide19.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hyperlink" Target="Modello%20PAI.doc" TargetMode="Externa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hyperlink" Target="http://www.edscuola.it/archivio/norme/leggi/l104_92.html" TargetMode="Externa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hyperlink" Target="relazione%20finale.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3" Type="http://schemas.openxmlformats.org/officeDocument/2006/relationships/hyperlink" Target="http://www.docentidisostegno.it/" TargetMode="External"/><Relationship Id="rId2" Type="http://schemas.openxmlformats.org/officeDocument/2006/relationships/hyperlink" Target="http://www.edscuola.it/Archivio/Handicap/Corso_handicap.Pdf" TargetMode="External"/><Relationship Id="rId1" Type="http://schemas.openxmlformats.org/officeDocument/2006/relationships/slideLayout" Target="../slideLayouts/slideLayout1.xml"/><Relationship Id="rId4" Type="http://schemas.openxmlformats.org/officeDocument/2006/relationships/hyperlink" Target="http://www.didatticapersuasiva.com/"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CEE655-B505-4E17-8E14-F858110650DD}"/>
              </a:ext>
            </a:extLst>
          </p:cNvPr>
          <p:cNvSpPr>
            <a:spLocks noGrp="1"/>
          </p:cNvSpPr>
          <p:nvPr>
            <p:ph type="ctrTitle"/>
          </p:nvPr>
        </p:nvSpPr>
        <p:spPr>
          <a:xfrm>
            <a:off x="3407478" y="266303"/>
            <a:ext cx="5963024" cy="528015"/>
          </a:xfrm>
        </p:spPr>
        <p:txBody>
          <a:bodyPr>
            <a:normAutofit/>
          </a:bodyPr>
          <a:lstStyle/>
          <a:p>
            <a:r>
              <a:rPr lang="it-IT" sz="2800" b="1" dirty="0"/>
              <a:t>CONTENUTI</a:t>
            </a:r>
          </a:p>
        </p:txBody>
      </p:sp>
      <p:sp>
        <p:nvSpPr>
          <p:cNvPr id="3" name="Sottotitolo 2">
            <a:extLst>
              <a:ext uri="{FF2B5EF4-FFF2-40B4-BE49-F238E27FC236}">
                <a16:creationId xmlns:a16="http://schemas.microsoft.com/office/drawing/2014/main" id="{E41D11E7-CDF9-4F52-AC97-C821756A618A}"/>
              </a:ext>
            </a:extLst>
          </p:cNvPr>
          <p:cNvSpPr>
            <a:spLocks noGrp="1"/>
          </p:cNvSpPr>
          <p:nvPr>
            <p:ph type="subTitle" idx="1"/>
          </p:nvPr>
        </p:nvSpPr>
        <p:spPr>
          <a:xfrm>
            <a:off x="1306286" y="1174459"/>
            <a:ext cx="9069388" cy="4612387"/>
          </a:xfrm>
        </p:spPr>
        <p:txBody>
          <a:bodyPr>
            <a:noAutofit/>
          </a:bodyPr>
          <a:lstStyle/>
          <a:p>
            <a:pPr marL="342900" indent="-342900" algn="just">
              <a:buFont typeface="Wingdings" panose="05000000000000000000" pitchFamily="2" charset="2"/>
              <a:buChar char="v"/>
            </a:pPr>
            <a:r>
              <a:rPr lang="it-IT" sz="2400" b="1"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val="tx"/>
                    </a:ext>
                  </a:extLst>
                </a:hlinkClick>
              </a:rPr>
              <a:t>Il docente di sostegno</a:t>
            </a:r>
            <a:endParaRPr lang="it-IT" sz="2400" b="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it-IT" sz="2400" b="1" dirty="0">
                <a:solidFill>
                  <a:srgbClr val="FF0000"/>
                </a:solidFill>
                <a:latin typeface="Times New Roman" panose="02020603050405020304" pitchFamily="18" charset="0"/>
                <a:cs typeface="Times New Roman" panose="02020603050405020304" pitchFamily="18" charset="0"/>
                <a:hlinkClick r:id="rId3" action="ppaction://hlinksldjump">
                  <a:extLst>
                    <a:ext uri="{A12FA001-AC4F-418D-AE19-62706E023703}">
                      <ahyp:hlinkClr xmlns:ahyp="http://schemas.microsoft.com/office/drawing/2018/hyperlinkcolor" val="tx"/>
                    </a:ext>
                  </a:extLst>
                </a:hlinkClick>
              </a:rPr>
              <a:t>Le competenze </a:t>
            </a:r>
            <a:endParaRPr lang="it-IT" sz="2400" b="1"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it-IT" sz="2400" b="1" dirty="0">
                <a:solidFill>
                  <a:srgbClr val="FFC000"/>
                </a:solidFill>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LA NORMATIVA</a:t>
            </a:r>
            <a:endParaRPr lang="it-IT" sz="2400" b="1" dirty="0">
              <a:solidFill>
                <a:srgbClr val="FFC00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it-IT" sz="2400" b="1" dirty="0">
                <a:solidFill>
                  <a:schemeClr val="tx1">
                    <a:lumMod val="95000"/>
                    <a:lumOff val="5000"/>
                  </a:schemeClr>
                </a:solidFill>
                <a:latin typeface="Times New Roman" panose="02020603050405020304" pitchFamily="18" charset="0"/>
                <a:cs typeface="Times New Roman" panose="02020603050405020304" pitchFamily="18" charset="0"/>
                <a:hlinkClick r:id="rId5" action="ppaction://hlinksldjump"/>
              </a:rPr>
              <a:t>Ruoli e compiti</a:t>
            </a:r>
            <a:endParaRPr lang="it-IT"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it-IT" sz="2400" b="1" dirty="0">
                <a:solidFill>
                  <a:srgbClr val="00B050"/>
                </a:solidFill>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PERCORSI DIDATTICI E PROGRAMMAZIONE</a:t>
            </a:r>
            <a:endParaRPr lang="it-IT" sz="2400" b="1" dirty="0">
              <a:solidFill>
                <a:srgbClr val="00B05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it-IT" sz="2400" b="1" dirty="0">
                <a:solidFill>
                  <a:srgbClr val="002060"/>
                </a:solidFill>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Metodologie e strategie</a:t>
            </a:r>
            <a:endParaRPr lang="it-IT" sz="2400" b="1"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it-IT" sz="2400" b="1" dirty="0">
                <a:solidFill>
                  <a:srgbClr val="7030A0"/>
                </a:solidFill>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La logica sistemica</a:t>
            </a:r>
            <a:endParaRPr lang="it-IT" sz="2400" b="1" dirty="0">
              <a:solidFill>
                <a:srgbClr val="7030A0"/>
              </a:solidFill>
              <a:latin typeface="Times New Roman" panose="02020603050405020304" pitchFamily="18" charset="0"/>
              <a:cs typeface="Times New Roman" panose="02020603050405020304" pitchFamily="18" charset="0"/>
            </a:endParaRPr>
          </a:p>
        </p:txBody>
      </p:sp>
      <p:sp>
        <p:nvSpPr>
          <p:cNvPr id="5" name="Segnaposto piè di pagina 4">
            <a:extLst>
              <a:ext uri="{FF2B5EF4-FFF2-40B4-BE49-F238E27FC236}">
                <a16:creationId xmlns:a16="http://schemas.microsoft.com/office/drawing/2014/main" id="{430EB92B-0982-4289-A1AA-6EC89718DA9C}"/>
              </a:ext>
            </a:extLst>
          </p:cNvPr>
          <p:cNvSpPr>
            <a:spLocks noGrp="1"/>
          </p:cNvSpPr>
          <p:nvPr>
            <p:ph type="ftr" sz="quarter" idx="11"/>
          </p:nvPr>
        </p:nvSpPr>
        <p:spPr>
          <a:xfrm>
            <a:off x="156308" y="6166987"/>
            <a:ext cx="3454400" cy="365125"/>
          </a:xfrm>
        </p:spPr>
        <p:txBody>
          <a:bodyPr/>
          <a:lstStyle/>
          <a:p>
            <a:r>
              <a:rPr lang="en-US" dirty="0"/>
              <a:t>Formazione - </a:t>
            </a:r>
            <a:r>
              <a:rPr lang="en-US" b="1" dirty="0"/>
              <a:t>Inclusione e disabilità: alfabetizzazione di base </a:t>
            </a:r>
          </a:p>
          <a:p>
            <a:r>
              <a:rPr lang="en-US" dirty="0"/>
              <a:t>A.S. 2018/19 		Prof.ssa Antonia Redavid</a:t>
            </a:r>
          </a:p>
        </p:txBody>
      </p:sp>
    </p:spTree>
    <p:extLst>
      <p:ext uri="{BB962C8B-B14F-4D97-AF65-F5344CB8AC3E}">
        <p14:creationId xmlns:p14="http://schemas.microsoft.com/office/powerpoint/2010/main" val="3370849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898F3A-90E5-49FF-8941-74DA1A59615A}"/>
              </a:ext>
            </a:extLst>
          </p:cNvPr>
          <p:cNvSpPr>
            <a:spLocks noGrp="1"/>
          </p:cNvSpPr>
          <p:nvPr>
            <p:ph type="title"/>
          </p:nvPr>
        </p:nvSpPr>
        <p:spPr>
          <a:xfrm>
            <a:off x="145148" y="375329"/>
            <a:ext cx="9530298" cy="811489"/>
          </a:xfrm>
        </p:spPr>
        <p:txBody>
          <a:bodyPr>
            <a:normAutofit/>
          </a:bodyPr>
          <a:lstStyle/>
          <a:p>
            <a:r>
              <a:rPr lang="it-IT" b="1" dirty="0"/>
              <a:t>Ancora qualche SUGGERIMENTo…</a:t>
            </a:r>
          </a:p>
        </p:txBody>
      </p:sp>
      <p:sp>
        <p:nvSpPr>
          <p:cNvPr id="3" name="Segnaposto testo 2">
            <a:extLst>
              <a:ext uri="{FF2B5EF4-FFF2-40B4-BE49-F238E27FC236}">
                <a16:creationId xmlns:a16="http://schemas.microsoft.com/office/drawing/2014/main" id="{4E848F6F-81D6-489A-80FE-12496CDAE6C0}"/>
              </a:ext>
            </a:extLst>
          </p:cNvPr>
          <p:cNvSpPr>
            <a:spLocks noGrp="1"/>
          </p:cNvSpPr>
          <p:nvPr>
            <p:ph type="body" idx="1"/>
          </p:nvPr>
        </p:nvSpPr>
        <p:spPr>
          <a:xfrm>
            <a:off x="582468" y="1447800"/>
            <a:ext cx="10695757" cy="4767470"/>
          </a:xfrm>
        </p:spPr>
        <p:txBody>
          <a:bodyPr>
            <a:noAutofit/>
          </a:bodyPr>
          <a:lstStyle/>
          <a:p>
            <a:pPr marL="285750" indent="-285750" algn="just">
              <a:buFont typeface="Wingdings" panose="05000000000000000000" pitchFamily="2" charset="2"/>
              <a:buChar char="v"/>
            </a:pPr>
            <a:r>
              <a:rPr lang="it-IT" sz="1800" dirty="0">
                <a:solidFill>
                  <a:schemeClr val="tx1"/>
                </a:solidFill>
                <a:latin typeface="Times New Roman" panose="02020603050405020304" pitchFamily="18" charset="0"/>
                <a:cs typeface="Times New Roman" panose="02020603050405020304" pitchFamily="18" charset="0"/>
              </a:rPr>
              <a:t>In molti casi il ruolo richiesto all’insegnante di sostegno è quello di esserci e non esserci allo stesso tempo. </a:t>
            </a:r>
          </a:p>
          <a:p>
            <a:pPr marL="285750" indent="-285750" algn="just">
              <a:buFont typeface="Wingdings" panose="05000000000000000000" pitchFamily="2" charset="2"/>
              <a:buChar char="v"/>
            </a:pPr>
            <a:r>
              <a:rPr lang="it-IT" sz="1800" dirty="0">
                <a:solidFill>
                  <a:schemeClr val="tx1"/>
                </a:solidFill>
                <a:latin typeface="Times New Roman" panose="02020603050405020304" pitchFamily="18" charset="0"/>
                <a:cs typeface="Times New Roman" panose="02020603050405020304" pitchFamily="18" charset="0"/>
              </a:rPr>
              <a:t>Se la situazione è gestibile resta sempre in classe: i compagni, per l’alunno disabile, sono una risorsa importante.</a:t>
            </a:r>
          </a:p>
          <a:p>
            <a:pPr marL="285750" indent="-285750" algn="just">
              <a:buFont typeface="Wingdings" panose="05000000000000000000" pitchFamily="2" charset="2"/>
              <a:buChar char="v"/>
            </a:pPr>
            <a:r>
              <a:rPr lang="it-IT" sz="1800" dirty="0">
                <a:solidFill>
                  <a:schemeClr val="tx1"/>
                </a:solidFill>
                <a:latin typeface="Times New Roman" panose="02020603050405020304" pitchFamily="18" charset="0"/>
                <a:cs typeface="Times New Roman" panose="02020603050405020304" pitchFamily="18" charset="0"/>
              </a:rPr>
              <a:t>Osservare l’alunno, individuare quali possano essere i pregi e le difficoltà. </a:t>
            </a:r>
          </a:p>
          <a:p>
            <a:pPr marL="285750" indent="-285750" algn="just">
              <a:buFont typeface="Wingdings" panose="05000000000000000000" pitchFamily="2" charset="2"/>
              <a:buChar char="v"/>
            </a:pPr>
            <a:r>
              <a:rPr lang="it-IT" sz="1800" dirty="0">
                <a:solidFill>
                  <a:schemeClr val="tx1"/>
                </a:solidFill>
                <a:latin typeface="Times New Roman" panose="02020603050405020304" pitchFamily="18" charset="0"/>
                <a:cs typeface="Times New Roman" panose="02020603050405020304" pitchFamily="18" charset="0"/>
              </a:rPr>
              <a:t>Prendere appunti, fare schemi riassuntivi.</a:t>
            </a:r>
          </a:p>
          <a:p>
            <a:pPr marL="285750" indent="-285750" algn="just">
              <a:buFont typeface="Wingdings" panose="05000000000000000000" pitchFamily="2" charset="2"/>
              <a:buChar char="v"/>
            </a:pPr>
            <a:r>
              <a:rPr lang="it-IT" sz="1800" dirty="0">
                <a:solidFill>
                  <a:schemeClr val="tx1"/>
                </a:solidFill>
                <a:latin typeface="Times New Roman" panose="02020603050405020304" pitchFamily="18" charset="0"/>
                <a:cs typeface="Times New Roman" panose="02020603050405020304" pitchFamily="18" charset="0"/>
              </a:rPr>
              <a:t>PER far sì che l’alunno si integri nel contesto classe: occorre instaurare un rapporto basato sul dialogo e sulla fiducia.</a:t>
            </a:r>
          </a:p>
          <a:p>
            <a:pPr marL="285750" indent="-285750" algn="just">
              <a:buFont typeface="Wingdings" panose="05000000000000000000" pitchFamily="2" charset="2"/>
              <a:buChar char="v"/>
            </a:pPr>
            <a:r>
              <a:rPr lang="it-IT" sz="1800" dirty="0">
                <a:solidFill>
                  <a:schemeClr val="tx1"/>
                </a:solidFill>
                <a:latin typeface="Times New Roman" panose="02020603050405020304" pitchFamily="18" charset="0"/>
                <a:cs typeface="Times New Roman" panose="02020603050405020304" pitchFamily="18" charset="0"/>
              </a:rPr>
              <a:t>per raggiungere tali obiettivi occorrono grande flessibilità, empatia e capacità relazionali.</a:t>
            </a:r>
          </a:p>
        </p:txBody>
      </p:sp>
      <p:sp>
        <p:nvSpPr>
          <p:cNvPr id="6" name="Freccia a destra 5">
            <a:hlinkClick r:id="rId2" action="ppaction://hlinksldjump"/>
            <a:extLst>
              <a:ext uri="{FF2B5EF4-FFF2-40B4-BE49-F238E27FC236}">
                <a16:creationId xmlns:a16="http://schemas.microsoft.com/office/drawing/2014/main" id="{ED2BDA19-9B15-4296-A4E5-FCA2694BF8B6}"/>
              </a:ext>
            </a:extLst>
          </p:cNvPr>
          <p:cNvSpPr/>
          <p:nvPr/>
        </p:nvSpPr>
        <p:spPr>
          <a:xfrm>
            <a:off x="8198338" y="5806831"/>
            <a:ext cx="476739" cy="441569"/>
          </a:xfrm>
          <a:prstGeom prst="rightArrow">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098" name="Picture 2" descr="Immagine correlata">
            <a:extLst>
              <a:ext uri="{FF2B5EF4-FFF2-40B4-BE49-F238E27FC236}">
                <a16:creationId xmlns:a16="http://schemas.microsoft.com/office/drawing/2014/main" id="{EA7491EB-7A36-4AFE-858F-FCEABC0D74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5446" y="313555"/>
            <a:ext cx="1224558" cy="1101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806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EDC17-1E4C-4A3B-86F4-420C57968AD8}"/>
              </a:ext>
            </a:extLst>
          </p:cNvPr>
          <p:cNvSpPr>
            <a:spLocks noGrp="1"/>
          </p:cNvSpPr>
          <p:nvPr>
            <p:ph type="title"/>
          </p:nvPr>
        </p:nvSpPr>
        <p:spPr>
          <a:xfrm>
            <a:off x="1171459" y="575009"/>
            <a:ext cx="7159072" cy="1104740"/>
          </a:xfrm>
          <a:ln w="76200">
            <a:solidFill>
              <a:srgbClr val="FF0000"/>
            </a:solidFill>
          </a:ln>
        </p:spPr>
        <p:txBody>
          <a:bodyPr/>
          <a:lstStyle/>
          <a:p>
            <a:r>
              <a:rPr lang="it-IT" b="1" dirty="0">
                <a:latin typeface="Times New Roman" panose="02020603050405020304" pitchFamily="18" charset="0"/>
                <a:cs typeface="Times New Roman" panose="02020603050405020304" pitchFamily="18" charset="0"/>
              </a:rPr>
              <a:t>QUALI COMPETENZE?</a:t>
            </a:r>
          </a:p>
        </p:txBody>
      </p:sp>
      <p:sp>
        <p:nvSpPr>
          <p:cNvPr id="3" name="Segnaposto testo 2">
            <a:extLst>
              <a:ext uri="{FF2B5EF4-FFF2-40B4-BE49-F238E27FC236}">
                <a16:creationId xmlns:a16="http://schemas.microsoft.com/office/drawing/2014/main" id="{E999FF19-89CB-42F0-9C35-8B9026A01D99}"/>
              </a:ext>
            </a:extLst>
          </p:cNvPr>
          <p:cNvSpPr>
            <a:spLocks noGrp="1"/>
          </p:cNvSpPr>
          <p:nvPr>
            <p:ph type="body" idx="1"/>
          </p:nvPr>
        </p:nvSpPr>
        <p:spPr>
          <a:xfrm>
            <a:off x="926474" y="1937657"/>
            <a:ext cx="10351752" cy="4310743"/>
          </a:xfrm>
        </p:spPr>
        <p:txBody>
          <a:bodyPr>
            <a:normAutofit/>
          </a:bodyPr>
          <a:lstStyle/>
          <a:p>
            <a:pPr marL="1143000" indent="-1143000" algn="just">
              <a:buFontTx/>
              <a:buChar char="-"/>
            </a:pPr>
            <a:r>
              <a:rPr lang="it-IT" sz="2800" b="1" dirty="0">
                <a:solidFill>
                  <a:schemeClr val="tx1">
                    <a:lumMod val="95000"/>
                    <a:lumOff val="5000"/>
                  </a:schemeClr>
                </a:solidFill>
                <a:latin typeface="Times New Roman" panose="02020603050405020304" pitchFamily="18" charset="0"/>
                <a:cs typeface="Times New Roman" panose="02020603050405020304" pitchFamily="18" charset="0"/>
              </a:rPr>
              <a:t>PSICOPEDAGOGICHE</a:t>
            </a:r>
          </a:p>
          <a:p>
            <a:pPr marL="1143000" indent="-1143000" algn="just">
              <a:buFontTx/>
              <a:buChar char="-"/>
            </a:pPr>
            <a:r>
              <a:rPr lang="it-IT" sz="2800" b="1" dirty="0">
                <a:solidFill>
                  <a:schemeClr val="tx1">
                    <a:lumMod val="95000"/>
                    <a:lumOff val="5000"/>
                  </a:schemeClr>
                </a:solidFill>
                <a:latin typeface="Times New Roman" panose="02020603050405020304" pitchFamily="18" charset="0"/>
                <a:cs typeface="Times New Roman" panose="02020603050405020304" pitchFamily="18" charset="0"/>
              </a:rPr>
              <a:t>METODOLOGICHE-DIDATTICHE</a:t>
            </a:r>
            <a:endParaRPr lang="it-IT" sz="2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143000" indent="-1143000" algn="just">
              <a:buFontTx/>
              <a:buChar char="-"/>
            </a:pPr>
            <a:r>
              <a:rPr lang="it-IT" sz="2800" b="1" dirty="0">
                <a:solidFill>
                  <a:schemeClr val="tx1">
                    <a:lumMod val="95000"/>
                    <a:lumOff val="5000"/>
                  </a:schemeClr>
                </a:solidFill>
                <a:latin typeface="Times New Roman" panose="02020603050405020304" pitchFamily="18" charset="0"/>
                <a:cs typeface="Times New Roman" panose="02020603050405020304" pitchFamily="18" charset="0"/>
              </a:rPr>
              <a:t>RELAZIONALI – COMUNICATIVE</a:t>
            </a:r>
          </a:p>
          <a:p>
            <a:pPr marL="1143000" indent="-1143000" algn="just">
              <a:buFontTx/>
              <a:buChar char="-"/>
            </a:pPr>
            <a:r>
              <a:rPr lang="it-IT" sz="2800" b="1" dirty="0">
                <a:solidFill>
                  <a:schemeClr val="tx1">
                    <a:lumMod val="95000"/>
                    <a:lumOff val="5000"/>
                  </a:schemeClr>
                </a:solidFill>
                <a:latin typeface="Times New Roman" panose="02020603050405020304" pitchFamily="18" charset="0"/>
                <a:cs typeface="Times New Roman" panose="02020603050405020304" pitchFamily="18" charset="0"/>
              </a:rPr>
              <a:t>ORGANIZZATIVE</a:t>
            </a:r>
          </a:p>
          <a:p>
            <a:pPr marL="1143000" indent="-1143000" algn="just">
              <a:buFontTx/>
              <a:buChar char="-"/>
            </a:pPr>
            <a:r>
              <a:rPr lang="it-IT" sz="2800" b="1" dirty="0">
                <a:solidFill>
                  <a:schemeClr val="tx1">
                    <a:lumMod val="95000"/>
                    <a:lumOff val="5000"/>
                  </a:schemeClr>
                </a:solidFill>
                <a:latin typeface="Times New Roman" panose="02020603050405020304" pitchFamily="18" charset="0"/>
                <a:cs typeface="Times New Roman" panose="02020603050405020304" pitchFamily="18" charset="0"/>
              </a:rPr>
              <a:t>FORMATIVE</a:t>
            </a:r>
          </a:p>
          <a:p>
            <a:pPr marL="1143000" indent="-1143000" algn="just">
              <a:buFontTx/>
              <a:buChar char="-"/>
            </a:pPr>
            <a:r>
              <a:rPr lang="it-IT" sz="2800" b="1" dirty="0">
                <a:solidFill>
                  <a:schemeClr val="tx1">
                    <a:lumMod val="95000"/>
                    <a:lumOff val="5000"/>
                  </a:schemeClr>
                </a:solidFill>
                <a:latin typeface="Times New Roman" panose="02020603050405020304" pitchFamily="18" charset="0"/>
                <a:cs typeface="Times New Roman" panose="02020603050405020304" pitchFamily="18" charset="0"/>
              </a:rPr>
              <a:t>LEGISLATIVE</a:t>
            </a:r>
          </a:p>
          <a:p>
            <a:pPr marL="1143000" indent="-1143000" algn="just">
              <a:buFontTx/>
              <a:buChar char="-"/>
            </a:pPr>
            <a:endParaRPr lang="it-IT"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5122" name="Picture 2" descr="Risultati immagini per competenze">
            <a:extLst>
              <a:ext uri="{FF2B5EF4-FFF2-40B4-BE49-F238E27FC236}">
                <a16:creationId xmlns:a16="http://schemas.microsoft.com/office/drawing/2014/main" id="{2088AC79-5743-4E40-A32E-F60281DE40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2950" y="575009"/>
            <a:ext cx="1948369" cy="1266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87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EDC17-1E4C-4A3B-86F4-420C57968AD8}"/>
              </a:ext>
            </a:extLst>
          </p:cNvPr>
          <p:cNvSpPr>
            <a:spLocks noGrp="1"/>
          </p:cNvSpPr>
          <p:nvPr>
            <p:ph type="title"/>
          </p:nvPr>
        </p:nvSpPr>
        <p:spPr>
          <a:xfrm>
            <a:off x="820615" y="475867"/>
            <a:ext cx="10097477" cy="805856"/>
          </a:xfrm>
          <a:ln w="76200">
            <a:solidFill>
              <a:srgbClr val="FF0000"/>
            </a:solidFill>
          </a:ln>
        </p:spPr>
        <p:txBody>
          <a:bodyPr>
            <a:normAutofit/>
          </a:bodyPr>
          <a:lstStyle/>
          <a:p>
            <a:r>
              <a:rPr lang="it-IT" b="1" dirty="0">
                <a:latin typeface="Times New Roman" panose="02020603050405020304" pitchFamily="18" charset="0"/>
                <a:cs typeface="Times New Roman" panose="02020603050405020304" pitchFamily="18" charset="0"/>
              </a:rPr>
              <a:t>COMPETENZE PSICOPEDAGOGICCHE</a:t>
            </a:r>
          </a:p>
        </p:txBody>
      </p:sp>
      <p:sp>
        <p:nvSpPr>
          <p:cNvPr id="3" name="Segnaposto testo 2">
            <a:extLst>
              <a:ext uri="{FF2B5EF4-FFF2-40B4-BE49-F238E27FC236}">
                <a16:creationId xmlns:a16="http://schemas.microsoft.com/office/drawing/2014/main" id="{E999FF19-89CB-42F0-9C35-8B9026A01D99}"/>
              </a:ext>
            </a:extLst>
          </p:cNvPr>
          <p:cNvSpPr>
            <a:spLocks noGrp="1"/>
          </p:cNvSpPr>
          <p:nvPr>
            <p:ph type="body" idx="1"/>
          </p:nvPr>
        </p:nvSpPr>
        <p:spPr>
          <a:xfrm>
            <a:off x="693477" y="1755094"/>
            <a:ext cx="10351752" cy="4310743"/>
          </a:xfrm>
        </p:spPr>
        <p:txBody>
          <a:bodyPr>
            <a:normAutofit/>
          </a:bodyPr>
          <a:lstStyle/>
          <a:p>
            <a:pPr algn="just"/>
            <a:r>
              <a:rPr lang="it-IT" sz="2400" dirty="0">
                <a:solidFill>
                  <a:schemeClr val="tx1"/>
                </a:solidFill>
              </a:rPr>
              <a:t>fondamentali per entrare in rELAZIONE CON L’ALUNNO E L’INTERA COMUNITA’ SCOLASTICA, REALIZZANO UNA positiva </a:t>
            </a:r>
            <a:r>
              <a:rPr lang="it-IT" sz="2400" b="1" dirty="0">
                <a:solidFill>
                  <a:schemeClr val="tx1"/>
                </a:solidFill>
              </a:rPr>
              <a:t>comunicazione didattica ED EDUCATIVA.</a:t>
            </a:r>
          </a:p>
          <a:p>
            <a:pPr algn="just" fontAlgn="base"/>
            <a:r>
              <a:rPr lang="it-IT" sz="2400" dirty="0">
                <a:solidFill>
                  <a:schemeClr val="tx1"/>
                </a:solidFill>
              </a:rPr>
              <a:t>le competenze psicopedagogiche necessarie sono:</a:t>
            </a:r>
          </a:p>
          <a:p>
            <a:pPr marL="342900" indent="-342900" algn="just" fontAlgn="base">
              <a:buFont typeface="Arial" panose="020B0604020202020204" pitchFamily="34" charset="0"/>
              <a:buChar char="•"/>
            </a:pPr>
            <a:r>
              <a:rPr lang="it-IT" sz="2400" dirty="0">
                <a:solidFill>
                  <a:schemeClr val="tx1"/>
                </a:solidFill>
              </a:rPr>
              <a:t>conoscenza dei processi cognitivi e psico-fisici dello sviluppo mentale, affettivo e relazionale dell’età evolutiva;</a:t>
            </a:r>
          </a:p>
          <a:p>
            <a:pPr marL="342900" indent="-342900" algn="just" fontAlgn="base">
              <a:buFont typeface="Arial" panose="020B0604020202020204" pitchFamily="34" charset="0"/>
              <a:buChar char="•"/>
            </a:pPr>
            <a:r>
              <a:rPr lang="it-IT" sz="2400" dirty="0">
                <a:solidFill>
                  <a:schemeClr val="tx1"/>
                </a:solidFill>
              </a:rPr>
              <a:t> conoscenze di base sulla psicologia dello sviluppo e dell’apprendimento.</a:t>
            </a:r>
          </a:p>
          <a:p>
            <a:pPr marL="1143000" indent="-1143000" algn="just">
              <a:buFontTx/>
              <a:buChar char="-"/>
            </a:pPr>
            <a:endParaRPr lang="it-IT"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548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EDC17-1E4C-4A3B-86F4-420C57968AD8}"/>
              </a:ext>
            </a:extLst>
          </p:cNvPr>
          <p:cNvSpPr>
            <a:spLocks noGrp="1"/>
          </p:cNvSpPr>
          <p:nvPr>
            <p:ph type="title"/>
          </p:nvPr>
        </p:nvSpPr>
        <p:spPr>
          <a:xfrm>
            <a:off x="820615" y="195385"/>
            <a:ext cx="10097477" cy="1086338"/>
          </a:xfrm>
          <a:ln w="76200">
            <a:solidFill>
              <a:srgbClr val="FF0000"/>
            </a:solidFill>
          </a:ln>
        </p:spPr>
        <p:txBody>
          <a:bodyPr>
            <a:normAutofit fontScale="90000"/>
          </a:bodyPr>
          <a:lstStyle/>
          <a:p>
            <a:r>
              <a:rPr lang="it-IT" b="1" dirty="0">
                <a:latin typeface="Times New Roman" panose="02020603050405020304" pitchFamily="18" charset="0"/>
                <a:cs typeface="Times New Roman" panose="02020603050405020304" pitchFamily="18" charset="0"/>
              </a:rPr>
              <a:t>COMPETENZE </a:t>
            </a:r>
            <a:br>
              <a:rPr lang="it-IT" b="1"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METODOLOGICHE-DIDATTICHE</a:t>
            </a:r>
          </a:p>
        </p:txBody>
      </p:sp>
      <p:sp>
        <p:nvSpPr>
          <p:cNvPr id="3" name="Segnaposto testo 2">
            <a:extLst>
              <a:ext uri="{FF2B5EF4-FFF2-40B4-BE49-F238E27FC236}">
                <a16:creationId xmlns:a16="http://schemas.microsoft.com/office/drawing/2014/main" id="{E999FF19-89CB-42F0-9C35-8B9026A01D99}"/>
              </a:ext>
            </a:extLst>
          </p:cNvPr>
          <p:cNvSpPr>
            <a:spLocks noGrp="1"/>
          </p:cNvSpPr>
          <p:nvPr>
            <p:ph type="body" idx="1"/>
          </p:nvPr>
        </p:nvSpPr>
        <p:spPr>
          <a:xfrm>
            <a:off x="693477" y="1755094"/>
            <a:ext cx="10351752" cy="4310743"/>
          </a:xfrm>
        </p:spPr>
        <p:txBody>
          <a:bodyPr>
            <a:normAutofit/>
          </a:bodyPr>
          <a:lstStyle/>
          <a:p>
            <a:pPr fontAlgn="base"/>
            <a:r>
              <a:rPr lang="it-IT" sz="2800" dirty="0">
                <a:solidFill>
                  <a:schemeClr val="tx1"/>
                </a:solidFill>
              </a:rPr>
              <a:t>QUEST’AREA NON SI RIFERISCE A COMPETENZE SPECIFICHE DELLA DISCIPLINA, MA ALLA CAPACITA’ del docente di essere il </a:t>
            </a:r>
            <a:r>
              <a:rPr lang="it-IT" sz="2800" b="1" dirty="0">
                <a:solidFill>
                  <a:schemeClr val="tx1"/>
                </a:solidFill>
              </a:rPr>
              <a:t>facilitatore</a:t>
            </a:r>
            <a:r>
              <a:rPr lang="it-IT" sz="2800" dirty="0">
                <a:solidFill>
                  <a:schemeClr val="tx1"/>
                </a:solidFill>
              </a:rPr>
              <a:t> e l’ </a:t>
            </a:r>
            <a:r>
              <a:rPr lang="it-IT" sz="2800" b="1" dirty="0">
                <a:solidFill>
                  <a:schemeClr val="tx1"/>
                </a:solidFill>
              </a:rPr>
              <a:t>animatore di contesti di apprendi</a:t>
            </a:r>
            <a:r>
              <a:rPr lang="it-IT" sz="2800" dirty="0">
                <a:solidFill>
                  <a:schemeClr val="tx1"/>
                </a:solidFill>
              </a:rPr>
              <a:t>mento.</a:t>
            </a:r>
          </a:p>
          <a:p>
            <a:pPr fontAlgn="base"/>
            <a:endParaRPr lang="it-IT" sz="2800" dirty="0">
              <a:solidFill>
                <a:schemeClr val="tx1"/>
              </a:solidFill>
            </a:endParaRPr>
          </a:p>
          <a:p>
            <a:pPr fontAlgn="base"/>
            <a:r>
              <a:rPr lang="it-IT" sz="2800" i="1" dirty="0">
                <a:solidFill>
                  <a:schemeClr val="tx1"/>
                </a:solidFill>
              </a:rPr>
              <a:t>Le competenze metodologiche-didattiche consistono nella capacità di pianificare, organizzare, mettere in atto e valutare un’azione formativa rivolta agli alunni.</a:t>
            </a:r>
          </a:p>
          <a:p>
            <a:pPr algn="just"/>
            <a:endParaRPr lang="it-IT"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048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EDC17-1E4C-4A3B-86F4-420C57968AD8}"/>
              </a:ext>
            </a:extLst>
          </p:cNvPr>
          <p:cNvSpPr>
            <a:spLocks noGrp="1"/>
          </p:cNvSpPr>
          <p:nvPr>
            <p:ph type="title"/>
          </p:nvPr>
        </p:nvSpPr>
        <p:spPr>
          <a:xfrm>
            <a:off x="2664198" y="475867"/>
            <a:ext cx="7159072" cy="813671"/>
          </a:xfrm>
          <a:ln w="76200">
            <a:solidFill>
              <a:srgbClr val="FF0000"/>
            </a:solidFill>
          </a:ln>
        </p:spPr>
        <p:txBody>
          <a:bodyPr>
            <a:normAutofit fontScale="90000"/>
          </a:bodyPr>
          <a:lstStyle/>
          <a:p>
            <a:r>
              <a:rPr lang="it-IT" b="1" dirty="0">
                <a:latin typeface="Times New Roman" panose="02020603050405020304" pitchFamily="18" charset="0"/>
                <a:cs typeface="Times New Roman" panose="02020603050405020304" pitchFamily="18" charset="0"/>
              </a:rPr>
              <a:t>COMPETENZE RELAZIONALI</a:t>
            </a:r>
          </a:p>
        </p:txBody>
      </p:sp>
      <p:sp>
        <p:nvSpPr>
          <p:cNvPr id="3" name="Segnaposto testo 2">
            <a:extLst>
              <a:ext uri="{FF2B5EF4-FFF2-40B4-BE49-F238E27FC236}">
                <a16:creationId xmlns:a16="http://schemas.microsoft.com/office/drawing/2014/main" id="{E999FF19-89CB-42F0-9C35-8B9026A01D99}"/>
              </a:ext>
            </a:extLst>
          </p:cNvPr>
          <p:cNvSpPr>
            <a:spLocks noGrp="1"/>
          </p:cNvSpPr>
          <p:nvPr>
            <p:ph type="body" idx="1"/>
          </p:nvPr>
        </p:nvSpPr>
        <p:spPr>
          <a:xfrm>
            <a:off x="913774" y="1609969"/>
            <a:ext cx="10351752" cy="4204677"/>
          </a:xfrm>
        </p:spPr>
        <p:txBody>
          <a:bodyPr>
            <a:normAutofit fontScale="70000" lnSpcReduction="20000"/>
          </a:bodyPr>
          <a:lstStyle/>
          <a:p>
            <a:pPr algn="just"/>
            <a:r>
              <a:rPr lang="it-IT" sz="2800" b="1" dirty="0">
                <a:solidFill>
                  <a:schemeClr val="tx1"/>
                </a:solidFill>
                <a:latin typeface="Times New Roman" panose="02020603050405020304" pitchFamily="18" charset="0"/>
                <a:cs typeface="Times New Roman" panose="02020603050405020304" pitchFamily="18" charset="0"/>
              </a:rPr>
              <a:t>Saper collaborare con…</a:t>
            </a:r>
          </a:p>
          <a:p>
            <a:pPr marL="1143000" indent="-1143000" algn="just">
              <a:buFontTx/>
              <a:buChar char="-"/>
            </a:pPr>
            <a:r>
              <a:rPr lang="it-IT" sz="2800" dirty="0">
                <a:solidFill>
                  <a:schemeClr val="tx1"/>
                </a:solidFill>
                <a:latin typeface="Times New Roman" panose="02020603050405020304" pitchFamily="18" charset="0"/>
                <a:cs typeface="Times New Roman" panose="02020603050405020304" pitchFamily="18" charset="0"/>
              </a:rPr>
              <a:t>i colleghi curriculari</a:t>
            </a:r>
          </a:p>
          <a:p>
            <a:pPr marL="1143000" indent="-1143000" algn="just">
              <a:buFontTx/>
              <a:buChar char="-"/>
            </a:pPr>
            <a:r>
              <a:rPr lang="it-IT" sz="2800" dirty="0">
                <a:solidFill>
                  <a:schemeClr val="tx1">
                    <a:lumMod val="95000"/>
                    <a:lumOff val="5000"/>
                  </a:schemeClr>
                </a:solidFill>
                <a:latin typeface="Times New Roman" panose="02020603050405020304" pitchFamily="18" charset="0"/>
                <a:cs typeface="Times New Roman" panose="02020603050405020304" pitchFamily="18" charset="0"/>
              </a:rPr>
              <a:t>la famiglia dell’alunno</a:t>
            </a:r>
          </a:p>
          <a:p>
            <a:pPr marL="1143000" indent="-1143000" algn="just">
              <a:buFontTx/>
              <a:buChar char="-"/>
            </a:pPr>
            <a:r>
              <a:rPr lang="it-IT" sz="2800" dirty="0">
                <a:solidFill>
                  <a:schemeClr val="tx1">
                    <a:lumMod val="95000"/>
                    <a:lumOff val="5000"/>
                  </a:schemeClr>
                </a:solidFill>
                <a:latin typeface="Times New Roman" panose="02020603050405020304" pitchFamily="18" charset="0"/>
                <a:cs typeface="Times New Roman" panose="02020603050405020304" pitchFamily="18" charset="0"/>
              </a:rPr>
              <a:t>gli operatori sociali e sanitari</a:t>
            </a:r>
          </a:p>
          <a:p>
            <a:pPr marL="1143000" indent="-1143000" algn="just">
              <a:buFontTx/>
              <a:buChar char="-"/>
            </a:pPr>
            <a:r>
              <a:rPr lang="it-IT" sz="2800" dirty="0">
                <a:solidFill>
                  <a:schemeClr val="tx1">
                    <a:lumMod val="95000"/>
                    <a:lumOff val="5000"/>
                  </a:schemeClr>
                </a:solidFill>
                <a:latin typeface="Times New Roman" panose="02020603050405020304" pitchFamily="18" charset="0"/>
                <a:cs typeface="Times New Roman" panose="02020603050405020304" pitchFamily="18" charset="0"/>
              </a:rPr>
              <a:t>Gli educatori e il personale assistenziale</a:t>
            </a:r>
          </a:p>
          <a:p>
            <a:pPr algn="just"/>
            <a:endParaRPr lang="it-IT" sz="3200" dirty="0">
              <a:solidFill>
                <a:schemeClr val="tx1"/>
              </a:solidFill>
            </a:endParaRPr>
          </a:p>
          <a:p>
            <a:pPr algn="just"/>
            <a:r>
              <a:rPr lang="it-IT" sz="3200" dirty="0">
                <a:solidFill>
                  <a:schemeClr val="tx1"/>
                </a:solidFill>
              </a:rPr>
              <a:t>riconoscere, gestire, contenere e/o risolvere le difficoltà di insegnamento che le “diversità” comportano, favorendo le interazioni positive con i colleghi, le relazioni con ciascun allievo e l’interscambio tra gli allievi stessi.</a:t>
            </a:r>
            <a:endParaRPr lang="it-IT"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818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EDC17-1E4C-4A3B-86F4-420C57968AD8}"/>
              </a:ext>
            </a:extLst>
          </p:cNvPr>
          <p:cNvSpPr>
            <a:spLocks noGrp="1"/>
          </p:cNvSpPr>
          <p:nvPr>
            <p:ph type="title"/>
          </p:nvPr>
        </p:nvSpPr>
        <p:spPr>
          <a:xfrm>
            <a:off x="2664198" y="475867"/>
            <a:ext cx="7159072" cy="1104740"/>
          </a:xfrm>
          <a:ln w="76200">
            <a:solidFill>
              <a:srgbClr val="FF0000"/>
            </a:solidFill>
          </a:ln>
        </p:spPr>
        <p:txBody>
          <a:bodyPr>
            <a:normAutofit/>
          </a:bodyPr>
          <a:lstStyle/>
          <a:p>
            <a:r>
              <a:rPr lang="it-IT" b="1" dirty="0">
                <a:latin typeface="Times New Roman" panose="02020603050405020304" pitchFamily="18" charset="0"/>
                <a:cs typeface="Times New Roman" panose="02020603050405020304" pitchFamily="18" charset="0"/>
              </a:rPr>
              <a:t>Supporto alla famiglia</a:t>
            </a:r>
          </a:p>
        </p:txBody>
      </p:sp>
      <p:sp>
        <p:nvSpPr>
          <p:cNvPr id="3" name="Segnaposto testo 2">
            <a:extLst>
              <a:ext uri="{FF2B5EF4-FFF2-40B4-BE49-F238E27FC236}">
                <a16:creationId xmlns:a16="http://schemas.microsoft.com/office/drawing/2014/main" id="{E999FF19-89CB-42F0-9C35-8B9026A01D99}"/>
              </a:ext>
            </a:extLst>
          </p:cNvPr>
          <p:cNvSpPr>
            <a:spLocks noGrp="1"/>
          </p:cNvSpPr>
          <p:nvPr>
            <p:ph type="body" idx="1"/>
          </p:nvPr>
        </p:nvSpPr>
        <p:spPr>
          <a:xfrm>
            <a:off x="913774" y="2272938"/>
            <a:ext cx="10351752" cy="3161212"/>
          </a:xfrm>
        </p:spPr>
        <p:txBody>
          <a:bodyPr>
            <a:normAutofit/>
          </a:bodyPr>
          <a:lstStyle/>
          <a:p>
            <a:pPr algn="just"/>
            <a:r>
              <a:rPr lang="it-IT" sz="2800" dirty="0">
                <a:solidFill>
                  <a:schemeClr val="tx1"/>
                </a:solidFill>
                <a:latin typeface="Times New Roman" panose="02020603050405020304" pitchFamily="18" charset="0"/>
                <a:cs typeface="Times New Roman" panose="02020603050405020304" pitchFamily="18" charset="0"/>
              </a:rPr>
              <a:t>la famiglia è sempre una realtà complessa e piena di contraddizioni ma può diventare la migliore alleata di un percorso di inclusione scolastica e sociale, attraverso ascolto, empatia, coinvolgimento e stabilendo regole e confini.</a:t>
            </a:r>
          </a:p>
        </p:txBody>
      </p:sp>
    </p:spTree>
    <p:extLst>
      <p:ext uri="{BB962C8B-B14F-4D97-AF65-F5344CB8AC3E}">
        <p14:creationId xmlns:p14="http://schemas.microsoft.com/office/powerpoint/2010/main" val="1214351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EDC17-1E4C-4A3B-86F4-420C57968AD8}"/>
              </a:ext>
            </a:extLst>
          </p:cNvPr>
          <p:cNvSpPr>
            <a:spLocks noGrp="1"/>
          </p:cNvSpPr>
          <p:nvPr>
            <p:ph type="title"/>
          </p:nvPr>
        </p:nvSpPr>
        <p:spPr>
          <a:xfrm>
            <a:off x="2125785" y="296985"/>
            <a:ext cx="7697485" cy="1396146"/>
          </a:xfrm>
          <a:ln w="76200">
            <a:solidFill>
              <a:srgbClr val="FF0000"/>
            </a:solidFill>
          </a:ln>
        </p:spPr>
        <p:txBody>
          <a:bodyPr>
            <a:normAutofit fontScale="90000"/>
          </a:bodyPr>
          <a:lstStyle/>
          <a:p>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COMPETENZE ORGANIZZATIVE</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Segnaposto testo 2">
            <a:extLst>
              <a:ext uri="{FF2B5EF4-FFF2-40B4-BE49-F238E27FC236}">
                <a16:creationId xmlns:a16="http://schemas.microsoft.com/office/drawing/2014/main" id="{E999FF19-89CB-42F0-9C35-8B9026A01D99}"/>
              </a:ext>
            </a:extLst>
          </p:cNvPr>
          <p:cNvSpPr>
            <a:spLocks noGrp="1"/>
          </p:cNvSpPr>
          <p:nvPr>
            <p:ph type="body" idx="1"/>
          </p:nvPr>
        </p:nvSpPr>
        <p:spPr>
          <a:xfrm>
            <a:off x="913774" y="1875693"/>
            <a:ext cx="10351752" cy="4372707"/>
          </a:xfrm>
        </p:spPr>
        <p:txBody>
          <a:bodyPr>
            <a:normAutofit/>
          </a:bodyPr>
          <a:lstStyle/>
          <a:p>
            <a:pPr algn="just"/>
            <a:r>
              <a:rPr lang="it-IT" sz="2400" b="1" dirty="0">
                <a:solidFill>
                  <a:schemeClr val="tx1"/>
                </a:solidFill>
                <a:latin typeface="Times New Roman" panose="02020603050405020304" pitchFamily="18" charset="0"/>
                <a:cs typeface="Times New Roman" panose="02020603050405020304" pitchFamily="18" charset="0"/>
              </a:rPr>
              <a:t>Il docente di sostegno aiuta tutti a…</a:t>
            </a:r>
            <a:endParaRPr lang="it-IT" sz="2400" dirty="0">
              <a:solidFill>
                <a:schemeClr val="tx1"/>
              </a:solidFill>
              <a:latin typeface="Times New Roman" panose="02020603050405020304" pitchFamily="18" charset="0"/>
              <a:cs typeface="Times New Roman" panose="02020603050405020304" pitchFamily="18" charset="0"/>
            </a:endParaRPr>
          </a:p>
          <a:p>
            <a:pPr algn="just"/>
            <a:r>
              <a:rPr lang="it-IT" sz="2400" dirty="0">
                <a:solidFill>
                  <a:schemeClr val="tx1"/>
                </a:solidFill>
                <a:latin typeface="Times New Roman" panose="02020603050405020304" pitchFamily="18" charset="0"/>
                <a:cs typeface="Times New Roman" panose="02020603050405020304" pitchFamily="18" charset="0"/>
              </a:rPr>
              <a:t>…COMUNICARE REALMENTE</a:t>
            </a:r>
          </a:p>
          <a:p>
            <a:pPr algn="just"/>
            <a:r>
              <a:rPr lang="it-IT" sz="2400" dirty="0">
                <a:solidFill>
                  <a:schemeClr val="tx1"/>
                </a:solidFill>
                <a:latin typeface="Times New Roman" panose="02020603050405020304" pitchFamily="18" charset="0"/>
                <a:cs typeface="Times New Roman" panose="02020603050405020304" pitchFamily="18" charset="0"/>
              </a:rPr>
              <a:t>… RISPETTARE I RUOLI E SCAMBIARSELI</a:t>
            </a:r>
          </a:p>
          <a:p>
            <a:pPr algn="just"/>
            <a:r>
              <a:rPr lang="it-IT" sz="2400" dirty="0">
                <a:solidFill>
                  <a:schemeClr val="tx1"/>
                </a:solidFill>
                <a:latin typeface="Times New Roman" panose="02020603050405020304" pitchFamily="18" charset="0"/>
                <a:cs typeface="Times New Roman" panose="02020603050405020304" pitchFamily="18" charset="0"/>
              </a:rPr>
              <a:t>… DECIDERE INSIEME</a:t>
            </a:r>
          </a:p>
          <a:p>
            <a:pPr algn="just"/>
            <a:r>
              <a:rPr lang="it-IT" sz="2400" dirty="0">
                <a:solidFill>
                  <a:schemeClr val="tx1"/>
                </a:solidFill>
                <a:latin typeface="Times New Roman" panose="02020603050405020304" pitchFamily="18" charset="0"/>
                <a:cs typeface="Times New Roman" panose="02020603050405020304" pitchFamily="18" charset="0"/>
              </a:rPr>
              <a:t>… FONDERE CONOSCENZE E PUNTI DI VISTA</a:t>
            </a:r>
          </a:p>
          <a:p>
            <a:pPr algn="just"/>
            <a:r>
              <a:rPr lang="it-IT" sz="2400" dirty="0">
                <a:solidFill>
                  <a:schemeClr val="tx1"/>
                </a:solidFill>
                <a:latin typeface="Times New Roman" panose="02020603050405020304" pitchFamily="18" charset="0"/>
                <a:cs typeface="Times New Roman" panose="02020603050405020304" pitchFamily="18" charset="0"/>
              </a:rPr>
              <a:t>… TROVARE SOLUZIONI NUOVE</a:t>
            </a:r>
          </a:p>
          <a:p>
            <a:pPr algn="just"/>
            <a:r>
              <a:rPr lang="it-IT" sz="2400" dirty="0">
                <a:solidFill>
                  <a:schemeClr val="tx1"/>
                </a:solidFill>
                <a:latin typeface="Times New Roman" panose="02020603050405020304" pitchFamily="18" charset="0"/>
                <a:cs typeface="Times New Roman" panose="02020603050405020304" pitchFamily="18" charset="0"/>
              </a:rPr>
              <a:t>… COSTRUIRE UN PROGETTO COMUNE</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2311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EDC17-1E4C-4A3B-86F4-420C57968AD8}"/>
              </a:ext>
            </a:extLst>
          </p:cNvPr>
          <p:cNvSpPr>
            <a:spLocks noGrp="1"/>
          </p:cNvSpPr>
          <p:nvPr>
            <p:ph type="title"/>
          </p:nvPr>
        </p:nvSpPr>
        <p:spPr>
          <a:xfrm>
            <a:off x="2664198" y="475867"/>
            <a:ext cx="7159072" cy="1104740"/>
          </a:xfrm>
          <a:ln w="76200">
            <a:solidFill>
              <a:srgbClr val="FF0000"/>
            </a:solidFill>
          </a:ln>
        </p:spPr>
        <p:txBody>
          <a:bodyPr>
            <a:normAutofit/>
          </a:bodyPr>
          <a:lstStyle/>
          <a:p>
            <a:r>
              <a:rPr lang="it-IT" b="1" dirty="0">
                <a:latin typeface="Times New Roman" panose="02020603050405020304" pitchFamily="18" charset="0"/>
                <a:cs typeface="Times New Roman" panose="02020603050405020304" pitchFamily="18" charset="0"/>
              </a:rPr>
              <a:t>COMPETENZE FORMATIVE</a:t>
            </a:r>
          </a:p>
        </p:txBody>
      </p:sp>
      <p:sp>
        <p:nvSpPr>
          <p:cNvPr id="3" name="Segnaposto testo 2">
            <a:extLst>
              <a:ext uri="{FF2B5EF4-FFF2-40B4-BE49-F238E27FC236}">
                <a16:creationId xmlns:a16="http://schemas.microsoft.com/office/drawing/2014/main" id="{E999FF19-89CB-42F0-9C35-8B9026A01D99}"/>
              </a:ext>
            </a:extLst>
          </p:cNvPr>
          <p:cNvSpPr>
            <a:spLocks noGrp="1"/>
          </p:cNvSpPr>
          <p:nvPr>
            <p:ph type="body" idx="1"/>
          </p:nvPr>
        </p:nvSpPr>
        <p:spPr>
          <a:xfrm>
            <a:off x="770082" y="1977292"/>
            <a:ext cx="10351752" cy="3482983"/>
          </a:xfrm>
        </p:spPr>
        <p:txBody>
          <a:bodyPr>
            <a:normAutofit/>
          </a:bodyPr>
          <a:lstStyle/>
          <a:p>
            <a:pPr algn="just"/>
            <a:r>
              <a:rPr lang="it-IT" sz="2400" b="1" dirty="0">
                <a:solidFill>
                  <a:schemeClr val="tx1"/>
                </a:solidFill>
                <a:latin typeface="Times New Roman" panose="02020603050405020304" pitchFamily="18" charset="0"/>
                <a:cs typeface="Times New Roman" panose="02020603050405020304" pitchFamily="18" charset="0"/>
              </a:rPr>
              <a:t>Curare la propria formazione continua…</a:t>
            </a:r>
            <a:endParaRPr lang="it-IT" sz="2400" dirty="0">
              <a:solidFill>
                <a:schemeClr val="tx1"/>
              </a:solidFill>
              <a:latin typeface="Times New Roman" panose="02020603050405020304" pitchFamily="18" charset="0"/>
              <a:cs typeface="Times New Roman" panose="02020603050405020304" pitchFamily="18" charset="0"/>
            </a:endParaRPr>
          </a:p>
          <a:p>
            <a:pPr algn="just"/>
            <a:r>
              <a:rPr lang="it-IT" sz="2400" dirty="0">
                <a:solidFill>
                  <a:schemeClr val="tx1"/>
                </a:solidFill>
                <a:latin typeface="Times New Roman" panose="02020603050405020304" pitchFamily="18" charset="0"/>
                <a:cs typeface="Times New Roman" panose="02020603050405020304" pitchFamily="18" charset="0"/>
              </a:rPr>
              <a:t>…approfondimenti</a:t>
            </a:r>
          </a:p>
          <a:p>
            <a:pPr algn="just"/>
            <a:r>
              <a:rPr lang="it-IT" sz="2400" dirty="0">
                <a:solidFill>
                  <a:schemeClr val="tx1"/>
                </a:solidFill>
                <a:latin typeface="Times New Roman" panose="02020603050405020304" pitchFamily="18" charset="0"/>
                <a:cs typeface="Times New Roman" panose="02020603050405020304" pitchFamily="18" charset="0"/>
              </a:rPr>
              <a:t>… aggiornamenti</a:t>
            </a:r>
          </a:p>
          <a:p>
            <a:pPr algn="just"/>
            <a:r>
              <a:rPr lang="it-IT" sz="2400" dirty="0">
                <a:solidFill>
                  <a:schemeClr val="tx1"/>
                </a:solidFill>
                <a:latin typeface="Times New Roman" panose="02020603050405020304" pitchFamily="18" charset="0"/>
                <a:cs typeface="Times New Roman" panose="02020603050405020304" pitchFamily="18" charset="0"/>
              </a:rPr>
              <a:t>… interesse verso il cambiamento</a:t>
            </a:r>
          </a:p>
          <a:p>
            <a:pPr algn="just"/>
            <a:r>
              <a:rPr lang="it-IT" sz="2400" dirty="0">
                <a:solidFill>
                  <a:schemeClr val="tx1"/>
                </a:solidFill>
                <a:latin typeface="Times New Roman" panose="02020603050405020304" pitchFamily="18" charset="0"/>
                <a:cs typeface="Times New Roman" panose="02020603050405020304" pitchFamily="18" charset="0"/>
              </a:rPr>
              <a:t>… apertura verso il nuovo</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744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EDC17-1E4C-4A3B-86F4-420C57968AD8}"/>
              </a:ext>
            </a:extLst>
          </p:cNvPr>
          <p:cNvSpPr>
            <a:spLocks noGrp="1"/>
          </p:cNvSpPr>
          <p:nvPr>
            <p:ph type="title"/>
          </p:nvPr>
        </p:nvSpPr>
        <p:spPr>
          <a:xfrm>
            <a:off x="2599509" y="849085"/>
            <a:ext cx="7223761" cy="1332411"/>
          </a:xfrm>
          <a:ln w="76200">
            <a:solidFill>
              <a:srgbClr val="FF0000"/>
            </a:solidFill>
          </a:ln>
        </p:spPr>
        <p:txBody>
          <a:bodyPr>
            <a:normAutofit fontScale="90000"/>
          </a:bodyPr>
          <a:lstStyle/>
          <a:p>
            <a:r>
              <a:rPr lang="it-IT" b="1" dirty="0">
                <a:latin typeface="Times New Roman" panose="02020603050405020304" pitchFamily="18" charset="0"/>
                <a:cs typeface="Times New Roman" panose="02020603050405020304" pitchFamily="18" charset="0"/>
              </a:rPr>
              <a:t>COMPETENZE LEGISLATIVE</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Segnaposto testo 2">
            <a:extLst>
              <a:ext uri="{FF2B5EF4-FFF2-40B4-BE49-F238E27FC236}">
                <a16:creationId xmlns:a16="http://schemas.microsoft.com/office/drawing/2014/main" id="{E999FF19-89CB-42F0-9C35-8B9026A01D99}"/>
              </a:ext>
            </a:extLst>
          </p:cNvPr>
          <p:cNvSpPr>
            <a:spLocks noGrp="1"/>
          </p:cNvSpPr>
          <p:nvPr>
            <p:ph type="body" idx="1"/>
          </p:nvPr>
        </p:nvSpPr>
        <p:spPr>
          <a:xfrm>
            <a:off x="382954" y="2579077"/>
            <a:ext cx="10980615" cy="2580753"/>
          </a:xfrm>
        </p:spPr>
        <p:txBody>
          <a:bodyPr>
            <a:normAutofit/>
          </a:bodyPr>
          <a:lstStyle/>
          <a:p>
            <a:pPr algn="l"/>
            <a:r>
              <a:rPr lang="it-IT" sz="3200" b="1" dirty="0">
                <a:solidFill>
                  <a:schemeClr val="tx1"/>
                </a:solidFill>
                <a:latin typeface="Times New Roman" panose="02020603050405020304" pitchFamily="18" charset="0"/>
                <a:cs typeface="Times New Roman" panose="02020603050405020304" pitchFamily="18" charset="0"/>
              </a:rPr>
              <a:t>Conoscere norme e  disposizioni di legge … </a:t>
            </a:r>
          </a:p>
          <a:p>
            <a:pPr algn="just"/>
            <a:r>
              <a:rPr lang="it-IT" sz="3200" dirty="0">
                <a:solidFill>
                  <a:schemeClr val="tx1"/>
                </a:solidFill>
                <a:latin typeface="Times New Roman" panose="02020603050405020304" pitchFamily="18" charset="0"/>
                <a:cs typeface="Times New Roman" panose="02020603050405020304" pitchFamily="18" charset="0"/>
              </a:rPr>
              <a:t>SOLO CON LE NORME SI PUÒ COSTRUIRE UN’ORGANIZZAZIONE CHE TUTELI </a:t>
            </a:r>
            <a:r>
              <a:rPr lang="it-IT" sz="3200" b="1" dirty="0">
                <a:solidFill>
                  <a:schemeClr val="tx1"/>
                </a:solidFill>
                <a:latin typeface="Times New Roman" panose="02020603050405020304" pitchFamily="18" charset="0"/>
                <a:cs typeface="Times New Roman" panose="02020603050405020304" pitchFamily="18" charset="0"/>
              </a:rPr>
              <a:t>I DIRITTI DI TUTTI </a:t>
            </a:r>
            <a:r>
              <a:rPr lang="it-IT" sz="3200" dirty="0">
                <a:solidFill>
                  <a:schemeClr val="tx1"/>
                </a:solidFill>
                <a:latin typeface="Times New Roman" panose="02020603050405020304" pitchFamily="18" charset="0"/>
                <a:cs typeface="Times New Roman" panose="02020603050405020304" pitchFamily="18" charset="0"/>
              </a:rPr>
              <a:t>E IN PARTICOLARE QUELLI DEI PIÙ DEBOLI.</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4" name="Freccia a destra 3">
            <a:hlinkClick r:id="rId2" action="ppaction://hlinksldjump"/>
            <a:extLst>
              <a:ext uri="{FF2B5EF4-FFF2-40B4-BE49-F238E27FC236}">
                <a16:creationId xmlns:a16="http://schemas.microsoft.com/office/drawing/2014/main" id="{C00B085F-0256-4FF2-955F-95BD3D491840}"/>
              </a:ext>
            </a:extLst>
          </p:cNvPr>
          <p:cNvSpPr/>
          <p:nvPr/>
        </p:nvSpPr>
        <p:spPr>
          <a:xfrm>
            <a:off x="7586661" y="5502031"/>
            <a:ext cx="486631" cy="4376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99809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820615" y="453291"/>
            <a:ext cx="6346092" cy="1246069"/>
          </a:xfrm>
          <a:ln w="57150">
            <a:solidFill>
              <a:srgbClr val="FF0000"/>
            </a:solidFill>
          </a:ln>
        </p:spPr>
        <p:txBody>
          <a:bodyPr>
            <a:normAutofit fontScale="90000"/>
          </a:bodyPr>
          <a:lstStyle/>
          <a:p>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r>
              <a:rPr lang="it-IT" sz="3600" b="1" dirty="0">
                <a:solidFill>
                  <a:srgbClr val="FF0000"/>
                </a:solidFill>
                <a:latin typeface="Times New Roman" panose="02020603050405020304" pitchFamily="18" charset="0"/>
                <a:cs typeface="Times New Roman" panose="02020603050405020304" pitchFamily="18" charset="0"/>
              </a:rPr>
              <a:t>LA NORMATIVA ITALIANA </a:t>
            </a:r>
            <a:br>
              <a:rPr lang="it-IT" sz="3600" b="1" dirty="0">
                <a:solidFill>
                  <a:srgbClr val="FF0000"/>
                </a:solidFill>
                <a:latin typeface="Times New Roman" panose="02020603050405020304" pitchFamily="18" charset="0"/>
                <a:cs typeface="Times New Roman" panose="02020603050405020304" pitchFamily="18" charset="0"/>
              </a:rPr>
            </a:br>
            <a:r>
              <a:rPr lang="it-IT" sz="3600" b="1" dirty="0">
                <a:solidFill>
                  <a:srgbClr val="FF0000"/>
                </a:solidFill>
                <a:latin typeface="Times New Roman" panose="02020603050405020304" pitchFamily="18" charset="0"/>
                <a:cs typeface="Times New Roman" panose="02020603050405020304" pitchFamily="18" charset="0"/>
              </a:rPr>
              <a:t>SULL’UNCLUSIONE </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487664" y="1699360"/>
            <a:ext cx="11704336" cy="4123901"/>
          </a:xfrm>
        </p:spPr>
        <p:txBody>
          <a:bodyPr>
            <a:normAutofit fontScale="40000" lnSpcReduction="20000"/>
          </a:bodyPr>
          <a:lstStyle/>
          <a:p>
            <a:endParaRPr lang="it-IT" dirty="0"/>
          </a:p>
          <a:p>
            <a:pPr indent="449580" algn="just">
              <a:lnSpc>
                <a:spcPct val="150000"/>
              </a:lnSpc>
              <a:spcAft>
                <a:spcPts val="0"/>
              </a:spcAft>
            </a:pPr>
            <a:r>
              <a:rPr lang="it-IT" sz="7200" dirty="0">
                <a:solidFill>
                  <a:schemeClr val="tx1"/>
                </a:solidFill>
                <a:latin typeface="Times New Roman" panose="02020603050405020304" pitchFamily="18" charset="0"/>
                <a:ea typeface="Calibri" panose="020F0502020204030204" pitchFamily="34" charset="0"/>
              </a:rPr>
              <a:t>Il modello pedagogico della scuola italiana, giudicato in tutto il mondo come il più avanzato, è stato caratterizzato da una serie di normative.</a:t>
            </a:r>
            <a:endParaRPr lang="it-IT" sz="6000" dirty="0">
              <a:solidFill>
                <a:schemeClr val="tx1"/>
              </a:solidFill>
              <a:latin typeface="Calibri" panose="020F0502020204030204" pitchFamily="34" charset="0"/>
              <a:ea typeface="Calibri" panose="020F0502020204030204" pitchFamily="34" charset="0"/>
            </a:endParaRPr>
          </a:p>
          <a:p>
            <a:pPr indent="449580" algn="just">
              <a:lnSpc>
                <a:spcPct val="150000"/>
              </a:lnSpc>
              <a:spcAft>
                <a:spcPts val="0"/>
              </a:spcAft>
            </a:pPr>
            <a:r>
              <a:rPr lang="it-IT" sz="7200" dirty="0">
                <a:solidFill>
                  <a:schemeClr val="tx1"/>
                </a:solidFill>
                <a:latin typeface="Times New Roman" panose="02020603050405020304" pitchFamily="18" charset="0"/>
                <a:ea typeface="Calibri" panose="020F0502020204030204" pitchFamily="34" charset="0"/>
              </a:rPr>
              <a:t>Partendo dal concetto di “integrazione scolastica” delle persone con disabilità, la legislazione italiana oggi parla di “inclusione” dei B.E.S. </a:t>
            </a:r>
            <a:endParaRPr lang="it-IT" sz="6000" dirty="0">
              <a:solidFill>
                <a:schemeClr val="tx1"/>
              </a:solidFill>
              <a:latin typeface="Calibri" panose="020F0502020204030204" pitchFamily="34" charset="0"/>
              <a:ea typeface="Calibri" panose="020F0502020204030204" pitchFamily="34" charset="0"/>
            </a:endParaRPr>
          </a:p>
          <a:p>
            <a:endParaRPr lang="it-IT" dirty="0"/>
          </a:p>
        </p:txBody>
      </p:sp>
      <p:pic>
        <p:nvPicPr>
          <p:cNvPr id="6146" name="Picture 2" descr="Risultati immagini per normativa">
            <a:extLst>
              <a:ext uri="{FF2B5EF4-FFF2-40B4-BE49-F238E27FC236}">
                <a16:creationId xmlns:a16="http://schemas.microsoft.com/office/drawing/2014/main" id="{D8043112-83A7-4F59-B28D-AD92693CC9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974" y="318393"/>
            <a:ext cx="2466013" cy="1380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66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CEE655-B505-4E17-8E14-F858110650DD}"/>
              </a:ext>
            </a:extLst>
          </p:cNvPr>
          <p:cNvSpPr>
            <a:spLocks noGrp="1"/>
          </p:cNvSpPr>
          <p:nvPr>
            <p:ph type="ctrTitle"/>
          </p:nvPr>
        </p:nvSpPr>
        <p:spPr>
          <a:xfrm>
            <a:off x="297351" y="442218"/>
            <a:ext cx="7658711" cy="884208"/>
          </a:xfrm>
        </p:spPr>
        <p:txBody>
          <a:bodyPr/>
          <a:lstStyle/>
          <a:p>
            <a:r>
              <a:rPr lang="it-IT" dirty="0"/>
              <a:t>IL DOCENTE DI SOSTEGNO</a:t>
            </a:r>
          </a:p>
        </p:txBody>
      </p:sp>
      <p:sp>
        <p:nvSpPr>
          <p:cNvPr id="3" name="Sottotitolo 2">
            <a:extLst>
              <a:ext uri="{FF2B5EF4-FFF2-40B4-BE49-F238E27FC236}">
                <a16:creationId xmlns:a16="http://schemas.microsoft.com/office/drawing/2014/main" id="{E41D11E7-CDF9-4F52-AC97-C821756A618A}"/>
              </a:ext>
            </a:extLst>
          </p:cNvPr>
          <p:cNvSpPr>
            <a:spLocks noGrp="1"/>
          </p:cNvSpPr>
          <p:nvPr>
            <p:ph type="subTitle" idx="1"/>
          </p:nvPr>
        </p:nvSpPr>
        <p:spPr>
          <a:xfrm>
            <a:off x="500184" y="1985108"/>
            <a:ext cx="9789520" cy="3618524"/>
          </a:xfrm>
        </p:spPr>
        <p:txBody>
          <a:bodyPr>
            <a:noAutofit/>
          </a:bodyPr>
          <a:lstStyle/>
          <a:p>
            <a:pPr algn="just"/>
            <a:r>
              <a:rPr lang="it-IT" sz="2800" dirty="0">
                <a:solidFill>
                  <a:schemeClr val="tx1"/>
                </a:solidFill>
              </a:rPr>
              <a:t>è una figura </a:t>
            </a:r>
            <a:r>
              <a:rPr lang="it-IT" sz="2800" b="1" dirty="0">
                <a:solidFill>
                  <a:schemeClr val="tx1"/>
                </a:solidFill>
              </a:rPr>
              <a:t>professionale e specializzata</a:t>
            </a:r>
            <a:r>
              <a:rPr lang="it-IT" sz="2800" dirty="0">
                <a:solidFill>
                  <a:schemeClr val="tx1"/>
                </a:solidFill>
              </a:rPr>
              <a:t>, con il compito di essere, all’interno del team docente, un riferimento specifico per la progettazione, la realizzazione e la verifica degli interventi idonei ad affrontare positivamente le situazioni di disabilità presenti nella classe.</a:t>
            </a:r>
          </a:p>
        </p:txBody>
      </p:sp>
      <p:pic>
        <p:nvPicPr>
          <p:cNvPr id="1028" name="Picture 4" descr="Immagine correlata">
            <a:extLst>
              <a:ext uri="{FF2B5EF4-FFF2-40B4-BE49-F238E27FC236}">
                <a16:creationId xmlns:a16="http://schemas.microsoft.com/office/drawing/2014/main" id="{E9FC31A6-F479-47F4-8445-6F9A49128C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7956" y="168118"/>
            <a:ext cx="1783495" cy="1816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566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2039815" y="318393"/>
            <a:ext cx="7080739" cy="392807"/>
          </a:xfrm>
        </p:spPr>
        <p:txBody>
          <a:bodyPr>
            <a:normAutofit fontScale="90000"/>
          </a:bodyPr>
          <a:lstStyle/>
          <a:p>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9600" b="1" dirty="0">
                <a:solidFill>
                  <a:srgbClr val="FF0000"/>
                </a:solidFill>
                <a:latin typeface="Times New Roman" panose="02020603050405020304" pitchFamily="18" charset="0"/>
                <a:cs typeface="Times New Roman" panose="02020603050405020304" pitchFamily="18" charset="0"/>
              </a:rPr>
            </a:b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74320" y="1464898"/>
            <a:ext cx="11456126" cy="5197159"/>
          </a:xfrm>
        </p:spPr>
        <p:txBody>
          <a:bodyPr>
            <a:normAutofit/>
          </a:bodyPr>
          <a:lstStyle/>
          <a:p>
            <a:endParaRPr lang="it-IT" dirty="0"/>
          </a:p>
          <a:p>
            <a:endParaRPr lang="it-IT" dirty="0"/>
          </a:p>
        </p:txBody>
      </p:sp>
      <p:graphicFrame>
        <p:nvGraphicFramePr>
          <p:cNvPr id="7" name="Tabella 6">
            <a:extLst>
              <a:ext uri="{FF2B5EF4-FFF2-40B4-BE49-F238E27FC236}">
                <a16:creationId xmlns:a16="http://schemas.microsoft.com/office/drawing/2014/main" id="{01D3D24F-4D29-4EE8-B041-297B100790BF}"/>
              </a:ext>
            </a:extLst>
          </p:cNvPr>
          <p:cNvGraphicFramePr>
            <a:graphicFrameLocks noGrp="1"/>
          </p:cNvGraphicFramePr>
          <p:nvPr>
            <p:extLst>
              <p:ext uri="{D42A27DB-BD31-4B8C-83A1-F6EECF244321}">
                <p14:modId xmlns:p14="http://schemas.microsoft.com/office/powerpoint/2010/main" val="564711779"/>
              </p:ext>
            </p:extLst>
          </p:nvPr>
        </p:nvGraphicFramePr>
        <p:xfrm>
          <a:off x="1656862" y="1026279"/>
          <a:ext cx="8557846" cy="5714874"/>
        </p:xfrm>
        <a:graphic>
          <a:graphicData uri="http://schemas.openxmlformats.org/drawingml/2006/table">
            <a:tbl>
              <a:tblPr firstRow="1" firstCol="1" bandRow="1" bandCol="1">
                <a:tableStyleId>{5C22544A-7EE6-4342-B048-85BDC9FD1C3A}</a:tableStyleId>
              </a:tblPr>
              <a:tblGrid>
                <a:gridCol w="4134338">
                  <a:extLst>
                    <a:ext uri="{9D8B030D-6E8A-4147-A177-3AD203B41FA5}">
                      <a16:colId xmlns:a16="http://schemas.microsoft.com/office/drawing/2014/main" val="3368493223"/>
                    </a:ext>
                  </a:extLst>
                </a:gridCol>
                <a:gridCol w="4423508">
                  <a:extLst>
                    <a:ext uri="{9D8B030D-6E8A-4147-A177-3AD203B41FA5}">
                      <a16:colId xmlns:a16="http://schemas.microsoft.com/office/drawing/2014/main" val="387851625"/>
                    </a:ext>
                  </a:extLst>
                </a:gridCol>
              </a:tblGrid>
              <a:tr h="416802">
                <a:tc>
                  <a:txBody>
                    <a:bodyPr/>
                    <a:lstStyle/>
                    <a:p>
                      <a:pPr algn="ctr">
                        <a:lnSpc>
                          <a:spcPct val="115000"/>
                        </a:lnSpc>
                        <a:spcAft>
                          <a:spcPts val="0"/>
                        </a:spcAft>
                      </a:pPr>
                      <a:r>
                        <a:rPr lang="it-IT" sz="1600" dirty="0">
                          <a:solidFill>
                            <a:srgbClr val="002060"/>
                          </a:solidFill>
                          <a:effectLst/>
                        </a:rPr>
                        <a:t>INTEGRAZIONE</a:t>
                      </a:r>
                    </a:p>
                    <a:p>
                      <a:pPr algn="ctr">
                        <a:lnSpc>
                          <a:spcPct val="115000"/>
                        </a:lnSpc>
                        <a:spcAft>
                          <a:spcPts val="0"/>
                        </a:spcAft>
                      </a:pPr>
                      <a:r>
                        <a:rPr lang="it-IT" sz="1600" dirty="0">
                          <a:effectLst/>
                        </a:rPr>
                        <a:t>CLASSE  ALUNNO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20" marR="46820" marT="0" marB="0"/>
                </a:tc>
                <a:tc>
                  <a:txBody>
                    <a:bodyPr/>
                    <a:lstStyle/>
                    <a:p>
                      <a:pPr algn="ctr">
                        <a:lnSpc>
                          <a:spcPct val="115000"/>
                        </a:lnSpc>
                        <a:spcAft>
                          <a:spcPts val="0"/>
                        </a:spcAft>
                      </a:pPr>
                      <a:r>
                        <a:rPr lang="it-IT" sz="1600" dirty="0">
                          <a:solidFill>
                            <a:srgbClr val="002060"/>
                          </a:solidFill>
                          <a:effectLst/>
                        </a:rPr>
                        <a:t>INCLUSIONE</a:t>
                      </a:r>
                    </a:p>
                    <a:p>
                      <a:pPr algn="ctr">
                        <a:lnSpc>
                          <a:spcPct val="115000"/>
                        </a:lnSpc>
                        <a:spcAft>
                          <a:spcPts val="0"/>
                        </a:spcAft>
                      </a:pPr>
                      <a:r>
                        <a:rPr lang="it-IT" sz="1600" dirty="0">
                          <a:effectLst/>
                        </a:rPr>
                        <a:t>CLASSE  ALUNNO  A, alunno B, Alunno C.</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20" marR="46820" marT="0" marB="0"/>
                </a:tc>
                <a:extLst>
                  <a:ext uri="{0D108BD9-81ED-4DB2-BD59-A6C34878D82A}">
                    <a16:rowId xmlns:a16="http://schemas.microsoft.com/office/drawing/2014/main" val="3864113341"/>
                  </a:ext>
                </a:extLst>
              </a:tr>
              <a:tr h="3994368">
                <a:tc>
                  <a:txBody>
                    <a:bodyPr/>
                    <a:lstStyle/>
                    <a:p>
                      <a:pPr>
                        <a:lnSpc>
                          <a:spcPct val="115000"/>
                        </a:lnSpc>
                        <a:spcAft>
                          <a:spcPts val="0"/>
                        </a:spcAft>
                      </a:pPr>
                      <a:r>
                        <a:rPr lang="it-IT" sz="800" dirty="0">
                          <a:effectLst/>
                        </a:rPr>
                        <a:t> </a:t>
                      </a:r>
                    </a:p>
                    <a:p>
                      <a:pPr>
                        <a:lnSpc>
                          <a:spcPct val="115000"/>
                        </a:lnSpc>
                        <a:spcAft>
                          <a:spcPts val="0"/>
                        </a:spcAft>
                      </a:pPr>
                      <a:r>
                        <a:rPr lang="it-IT" sz="800" dirty="0">
                          <a:effectLst/>
                        </a:rPr>
                        <a:t>- </a:t>
                      </a:r>
                      <a:r>
                        <a:rPr lang="it-IT" sz="1600" dirty="0">
                          <a:effectLst/>
                        </a:rPr>
                        <a:t>GUARDA AL SINGOLO</a:t>
                      </a:r>
                    </a:p>
                    <a:p>
                      <a:pPr>
                        <a:lnSpc>
                          <a:spcPct val="115000"/>
                        </a:lnSpc>
                        <a:spcAft>
                          <a:spcPts val="0"/>
                        </a:spcAft>
                      </a:pPr>
                      <a:r>
                        <a:rPr lang="it-IT" sz="1600" dirty="0">
                          <a:effectLst/>
                        </a:rPr>
                        <a:t> </a:t>
                      </a:r>
                    </a:p>
                    <a:p>
                      <a:pPr>
                        <a:lnSpc>
                          <a:spcPct val="115000"/>
                        </a:lnSpc>
                        <a:spcAft>
                          <a:spcPts val="0"/>
                        </a:spcAft>
                      </a:pPr>
                      <a:r>
                        <a:rPr lang="it-IT" sz="1600" dirty="0">
                          <a:effectLst/>
                        </a:rPr>
                        <a:t> </a:t>
                      </a:r>
                    </a:p>
                    <a:p>
                      <a:pPr>
                        <a:lnSpc>
                          <a:spcPct val="115000"/>
                        </a:lnSpc>
                        <a:spcAft>
                          <a:spcPts val="0"/>
                        </a:spcAft>
                      </a:pPr>
                      <a:r>
                        <a:rPr lang="it-IT" sz="1600" dirty="0">
                          <a:effectLst/>
                        </a:rPr>
                        <a:t>-  È UNA SITUAZIONE: CONSIDERA GLI ALUNNI DISABILI</a:t>
                      </a:r>
                    </a:p>
                    <a:p>
                      <a:pPr>
                        <a:lnSpc>
                          <a:spcPct val="115000"/>
                        </a:lnSpc>
                        <a:spcAft>
                          <a:spcPts val="0"/>
                        </a:spcAft>
                      </a:pPr>
                      <a:r>
                        <a:rPr lang="it-IT" sz="1600" dirty="0">
                          <a:effectLst/>
                        </a:rPr>
                        <a:t> </a:t>
                      </a:r>
                    </a:p>
                    <a:p>
                      <a:pPr>
                        <a:lnSpc>
                          <a:spcPct val="115000"/>
                        </a:lnSpc>
                        <a:spcAft>
                          <a:spcPts val="0"/>
                        </a:spcAft>
                      </a:pPr>
                      <a:r>
                        <a:rPr lang="it-IT" sz="1600" dirty="0">
                          <a:effectLst/>
                        </a:rPr>
                        <a:t>- SI RIFERISCE ESCLUSIVAMENTE ALL’AMBIENTE EDUCATIVO</a:t>
                      </a:r>
                    </a:p>
                    <a:p>
                      <a:pPr>
                        <a:lnSpc>
                          <a:spcPct val="115000"/>
                        </a:lnSpc>
                        <a:spcAft>
                          <a:spcPts val="0"/>
                        </a:spcAft>
                      </a:pPr>
                      <a:r>
                        <a:rPr lang="it-IT" sz="1600" dirty="0">
                          <a:effectLst/>
                        </a:rPr>
                        <a:t> </a:t>
                      </a:r>
                    </a:p>
                    <a:p>
                      <a:pPr>
                        <a:lnSpc>
                          <a:spcPct val="115000"/>
                        </a:lnSpc>
                        <a:spcAft>
                          <a:spcPts val="0"/>
                        </a:spcAft>
                      </a:pPr>
                      <a:r>
                        <a:rPr lang="it-IT" sz="1600" dirty="0">
                          <a:effectLst/>
                        </a:rPr>
                        <a:t>- INTERVIENE PRIMA SUL SOGGETTO E POI SUL CONTESTO</a:t>
                      </a:r>
                    </a:p>
                    <a:p>
                      <a:pPr>
                        <a:lnSpc>
                          <a:spcPct val="115000"/>
                        </a:lnSpc>
                        <a:spcAft>
                          <a:spcPts val="0"/>
                        </a:spcAft>
                      </a:pPr>
                      <a:r>
                        <a:rPr lang="it-IT" sz="1600" dirty="0">
                          <a:effectLst/>
                        </a:rPr>
                        <a:t> </a:t>
                      </a:r>
                    </a:p>
                    <a:p>
                      <a:pPr>
                        <a:lnSpc>
                          <a:spcPct val="115000"/>
                        </a:lnSpc>
                        <a:spcAft>
                          <a:spcPts val="0"/>
                        </a:spcAft>
                      </a:pPr>
                      <a:r>
                        <a:rPr lang="it-IT" sz="1600" dirty="0">
                          <a:effectLst/>
                        </a:rPr>
                        <a:t>- FAVORISCE UNA RISPOSTA SPECIALISTICA</a:t>
                      </a:r>
                    </a:p>
                    <a:p>
                      <a:pPr>
                        <a:lnSpc>
                          <a:spcPct val="115000"/>
                        </a:lnSpc>
                        <a:spcAft>
                          <a:spcPts val="0"/>
                        </a:spcAft>
                      </a:pPr>
                      <a:r>
                        <a:rPr lang="it-IT" sz="1600" dirty="0">
                          <a:effectLst/>
                        </a:rPr>
                        <a:t> </a:t>
                      </a:r>
                    </a:p>
                    <a:p>
                      <a:pPr>
                        <a:lnSpc>
                          <a:spcPct val="115000"/>
                        </a:lnSpc>
                        <a:spcAft>
                          <a:spcPts val="0"/>
                        </a:spcAft>
                      </a:pPr>
                      <a:endParaRPr lang="it-IT" sz="1600" dirty="0">
                        <a:effectLst/>
                      </a:endParaRPr>
                    </a:p>
                    <a:p>
                      <a:pPr>
                        <a:lnSpc>
                          <a:spcPct val="115000"/>
                        </a:lnSpc>
                        <a:spcAft>
                          <a:spcPts val="0"/>
                        </a:spcAft>
                      </a:pPr>
                      <a:r>
                        <a:rPr lang="it-IT" sz="1600" dirty="0">
                          <a:effectLst/>
                        </a:rPr>
                        <a:t> - HA UNA FINALITÀ COMPENSATORIA (AGISCE SUI “RESIDUI”)</a:t>
                      </a:r>
                    </a:p>
                    <a:p>
                      <a:pPr algn="ctr">
                        <a:lnSpc>
                          <a:spcPct val="115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20" marR="46820" marT="0" marB="0"/>
                </a:tc>
                <a:tc>
                  <a:txBody>
                    <a:bodyPr/>
                    <a:lstStyle/>
                    <a:p>
                      <a:pPr>
                        <a:lnSpc>
                          <a:spcPct val="115000"/>
                        </a:lnSpc>
                        <a:spcAft>
                          <a:spcPts val="0"/>
                        </a:spcAft>
                      </a:pPr>
                      <a:r>
                        <a:rPr lang="it-IT" sz="1000" dirty="0">
                          <a:effectLst/>
                        </a:rPr>
                        <a:t> </a:t>
                      </a:r>
                      <a:endParaRPr lang="it-IT" sz="800" dirty="0">
                        <a:effectLst/>
                      </a:endParaRPr>
                    </a:p>
                    <a:p>
                      <a:pPr>
                        <a:lnSpc>
                          <a:spcPct val="115000"/>
                        </a:lnSpc>
                        <a:spcAft>
                          <a:spcPts val="0"/>
                        </a:spcAft>
                      </a:pPr>
                      <a:r>
                        <a:rPr lang="it-IT" sz="1600" dirty="0">
                          <a:effectLst/>
                        </a:rPr>
                        <a:t>-  GUARDA A TUTTI GLI ALUNNI E A TUTTE LE LORO POTENZIALITÀ</a:t>
                      </a:r>
                    </a:p>
                    <a:p>
                      <a:pPr>
                        <a:lnSpc>
                          <a:spcPct val="115000"/>
                        </a:lnSpc>
                        <a:spcAft>
                          <a:spcPts val="0"/>
                        </a:spcAft>
                      </a:pPr>
                      <a:r>
                        <a:rPr lang="it-IT" sz="1600" dirty="0">
                          <a:effectLst/>
                        </a:rPr>
                        <a:t> </a:t>
                      </a:r>
                    </a:p>
                    <a:p>
                      <a:pPr>
                        <a:lnSpc>
                          <a:spcPct val="115000"/>
                        </a:lnSpc>
                        <a:spcAft>
                          <a:spcPts val="0"/>
                        </a:spcAft>
                      </a:pPr>
                      <a:r>
                        <a:rPr lang="it-IT" sz="1600" dirty="0">
                          <a:effectLst/>
                        </a:rPr>
                        <a:t>- È UN PROCESSO: CONSIDERA TUTTI GLI ALUNNI </a:t>
                      </a:r>
                    </a:p>
                    <a:p>
                      <a:pPr>
                        <a:lnSpc>
                          <a:spcPct val="115000"/>
                        </a:lnSpc>
                        <a:spcAft>
                          <a:spcPts val="0"/>
                        </a:spcAft>
                      </a:pPr>
                      <a:r>
                        <a:rPr lang="it-IT" sz="1600" dirty="0">
                          <a:effectLst/>
                        </a:rPr>
                        <a:t> </a:t>
                      </a:r>
                    </a:p>
                    <a:p>
                      <a:pPr>
                        <a:lnSpc>
                          <a:spcPct val="115000"/>
                        </a:lnSpc>
                        <a:spcAft>
                          <a:spcPts val="0"/>
                        </a:spcAft>
                      </a:pPr>
                      <a:r>
                        <a:rPr lang="it-IT" sz="1600" dirty="0">
                          <a:effectLst/>
                        </a:rPr>
                        <a:t> </a:t>
                      </a:r>
                    </a:p>
                    <a:p>
                      <a:pPr>
                        <a:lnSpc>
                          <a:spcPct val="115000"/>
                        </a:lnSpc>
                        <a:spcAft>
                          <a:spcPts val="0"/>
                        </a:spcAft>
                      </a:pPr>
                      <a:r>
                        <a:rPr lang="it-IT" sz="1600" dirty="0">
                          <a:effectLst/>
                        </a:rPr>
                        <a:t>- SI RIFERISCE ALLA GLOBALITÀ DELLE SFERE EDUCATIVA, SOCIALE E POLITICA</a:t>
                      </a:r>
                    </a:p>
                    <a:p>
                      <a:pPr>
                        <a:lnSpc>
                          <a:spcPct val="115000"/>
                        </a:lnSpc>
                        <a:spcAft>
                          <a:spcPts val="0"/>
                        </a:spcAft>
                      </a:pPr>
                      <a:r>
                        <a:rPr lang="it-IT" sz="1600" dirty="0">
                          <a:effectLst/>
                        </a:rPr>
                        <a:t> </a:t>
                      </a:r>
                    </a:p>
                    <a:p>
                      <a:pPr>
                        <a:lnSpc>
                          <a:spcPct val="115000"/>
                        </a:lnSpc>
                        <a:spcAft>
                          <a:spcPts val="0"/>
                        </a:spcAft>
                      </a:pPr>
                      <a:r>
                        <a:rPr lang="it-IT" sz="1600" dirty="0">
                          <a:effectLst/>
                        </a:rPr>
                        <a:t>- INTERVIENE PRIMA SUL CONTESTO (AMBIENTE) E POI SUL SOGGETTO </a:t>
                      </a:r>
                    </a:p>
                    <a:p>
                      <a:pPr>
                        <a:lnSpc>
                          <a:spcPct val="115000"/>
                        </a:lnSpc>
                        <a:spcAft>
                          <a:spcPts val="0"/>
                        </a:spcAft>
                      </a:pPr>
                      <a:r>
                        <a:rPr lang="it-IT" sz="1600" dirty="0">
                          <a:effectLst/>
                        </a:rPr>
                        <a:t> </a:t>
                      </a:r>
                    </a:p>
                    <a:p>
                      <a:pPr>
                        <a:lnSpc>
                          <a:spcPct val="115000"/>
                        </a:lnSpc>
                        <a:spcAft>
                          <a:spcPts val="0"/>
                        </a:spcAft>
                      </a:pPr>
                      <a:r>
                        <a:rPr lang="it-IT" sz="1600" dirty="0">
                          <a:effectLst/>
                        </a:rPr>
                        <a:t>- FAVORISCE UNA RISPOSTA ORDINARIA (NON SPECIALE) </a:t>
                      </a:r>
                    </a:p>
                    <a:p>
                      <a:pPr>
                        <a:lnSpc>
                          <a:spcPct val="115000"/>
                        </a:lnSpc>
                        <a:spcAft>
                          <a:spcPts val="0"/>
                        </a:spcAft>
                      </a:pPr>
                      <a:r>
                        <a:rPr lang="it-IT" sz="1600" dirty="0">
                          <a:effectLst/>
                        </a:rPr>
                        <a:t> </a:t>
                      </a:r>
                    </a:p>
                    <a:p>
                      <a:pPr>
                        <a:lnSpc>
                          <a:spcPct val="115000"/>
                        </a:lnSpc>
                        <a:spcAft>
                          <a:spcPts val="0"/>
                        </a:spcAft>
                      </a:pPr>
                      <a:r>
                        <a:rPr lang="it-IT" sz="1600" dirty="0">
                          <a:effectLst/>
                        </a:rPr>
                        <a:t>- HA UNA FINALITÀ SOCIALE: INTERAZIONE TRA TUTTI GLI ATTORI.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20" marR="46820" marT="0" marB="0"/>
                </a:tc>
                <a:extLst>
                  <a:ext uri="{0D108BD9-81ED-4DB2-BD59-A6C34878D82A}">
                    <a16:rowId xmlns:a16="http://schemas.microsoft.com/office/drawing/2014/main" val="3986083251"/>
                  </a:ext>
                </a:extLst>
              </a:tr>
            </a:tbl>
          </a:graphicData>
        </a:graphic>
      </p:graphicFrame>
      <p:sp>
        <p:nvSpPr>
          <p:cNvPr id="8" name="CasellaDiTesto 7">
            <a:extLst>
              <a:ext uri="{FF2B5EF4-FFF2-40B4-BE49-F238E27FC236}">
                <a16:creationId xmlns:a16="http://schemas.microsoft.com/office/drawing/2014/main" id="{52AEFECC-B8D8-4CE7-9CC3-E4F2394D5629}"/>
              </a:ext>
            </a:extLst>
          </p:cNvPr>
          <p:cNvSpPr txBox="1"/>
          <p:nvPr/>
        </p:nvSpPr>
        <p:spPr>
          <a:xfrm>
            <a:off x="2704123" y="318393"/>
            <a:ext cx="6581336" cy="707886"/>
          </a:xfrm>
          <a:prstGeom prst="rect">
            <a:avLst/>
          </a:prstGeom>
          <a:noFill/>
        </p:spPr>
        <p:txBody>
          <a:bodyPr wrap="square" rtlCol="0">
            <a:spAutoFit/>
          </a:bodyPr>
          <a:lstStyle/>
          <a:p>
            <a:r>
              <a:rPr lang="it-IT" sz="4000" b="1" dirty="0"/>
              <a:t>PROGETTARE L’INCLUSIONE</a:t>
            </a:r>
          </a:p>
        </p:txBody>
      </p:sp>
    </p:spTree>
    <p:extLst>
      <p:ext uri="{BB962C8B-B14F-4D97-AF65-F5344CB8AC3E}">
        <p14:creationId xmlns:p14="http://schemas.microsoft.com/office/powerpoint/2010/main" val="1621278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2922954" y="318393"/>
            <a:ext cx="5172422" cy="1250348"/>
          </a:xfrm>
        </p:spPr>
        <p:txBody>
          <a:bodyPr>
            <a:normAutofit fontScale="90000"/>
          </a:bodyPr>
          <a:lstStyle/>
          <a:p>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r>
              <a:rPr lang="it-IT" sz="4400" b="1" dirty="0">
                <a:solidFill>
                  <a:srgbClr val="FF0000"/>
                </a:solidFill>
                <a:latin typeface="Times New Roman" panose="02020603050405020304" pitchFamily="18" charset="0"/>
                <a:cs typeface="Times New Roman" panose="02020603050405020304" pitchFamily="18" charset="0"/>
              </a:rPr>
              <a:t>IL DPR N.970/1975 </a:t>
            </a:r>
            <a:br>
              <a:rPr lang="it-IT" sz="9600" b="1" dirty="0">
                <a:solidFill>
                  <a:srgbClr val="FF0000"/>
                </a:solidFill>
                <a:latin typeface="Times New Roman" panose="02020603050405020304" pitchFamily="18" charset="0"/>
                <a:cs typeface="Times New Roman" panose="02020603050405020304" pitchFamily="18" charset="0"/>
              </a:rPr>
            </a:b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74320" y="1464898"/>
            <a:ext cx="11456126" cy="4037133"/>
          </a:xfrm>
        </p:spPr>
        <p:txBody>
          <a:bodyPr>
            <a:normAutofit fontScale="92500"/>
          </a:bodyPr>
          <a:lstStyle/>
          <a:p>
            <a:endParaRPr lang="it-IT" dirty="0"/>
          </a:p>
          <a:p>
            <a:pPr algn="just"/>
            <a:r>
              <a:rPr lang="it-IT" sz="2400" dirty="0">
                <a:solidFill>
                  <a:schemeClr val="tx1"/>
                </a:solidFill>
              </a:rPr>
              <a:t>HA INTRODOTTO nell’ordinamento giuridico la figura dell’insegnante di sostegno formato e specializzato per poter favorire l’integrazione scolastica. </a:t>
            </a:r>
          </a:p>
          <a:p>
            <a:pPr algn="just"/>
            <a:r>
              <a:rPr lang="it-IT" sz="2400" dirty="0">
                <a:solidFill>
                  <a:schemeClr val="tx1"/>
                </a:solidFill>
              </a:rPr>
              <a:t>Il Decreto del Presidente della Repubblica ha stabilito che “</a:t>
            </a:r>
            <a:r>
              <a:rPr lang="it-IT" sz="2400" i="1" dirty="0">
                <a:solidFill>
                  <a:schemeClr val="tx1"/>
                </a:solidFill>
              </a:rPr>
              <a:t>il personale di scuole e istituzioni statali che, avvalendosi di interventi specializzati a carattere continuativo, perseguono particolari finalità</a:t>
            </a:r>
            <a:r>
              <a:rPr lang="it-IT" sz="2400" dirty="0">
                <a:solidFill>
                  <a:schemeClr val="tx1"/>
                </a:solidFill>
              </a:rPr>
              <a:t>” deve “</a:t>
            </a:r>
            <a:r>
              <a:rPr lang="it-IT" sz="2400" i="1" dirty="0">
                <a:solidFill>
                  <a:schemeClr val="tx1"/>
                </a:solidFill>
              </a:rPr>
              <a:t>essere fornito di apposito titolo di specializzazione da conseguire al termine di un </a:t>
            </a:r>
            <a:r>
              <a:rPr lang="it-IT" sz="2400" b="1" i="1" dirty="0">
                <a:solidFill>
                  <a:schemeClr val="tx1"/>
                </a:solidFill>
              </a:rPr>
              <a:t>corso teorico-pratico</a:t>
            </a:r>
            <a:r>
              <a:rPr lang="it-IT" sz="2400" i="1" dirty="0">
                <a:solidFill>
                  <a:schemeClr val="tx1"/>
                </a:solidFill>
              </a:rPr>
              <a:t>, di durata biennale presso scuole o istituti riconosciuti dal Ministero della Pubblica Istruzione</a:t>
            </a:r>
            <a:r>
              <a:rPr lang="it-IT" sz="2400" dirty="0">
                <a:solidFill>
                  <a:schemeClr val="tx1"/>
                </a:solidFill>
              </a:rPr>
              <a:t>”.</a:t>
            </a:r>
          </a:p>
        </p:txBody>
      </p:sp>
    </p:spTree>
    <p:extLst>
      <p:ext uri="{BB962C8B-B14F-4D97-AF65-F5344CB8AC3E}">
        <p14:creationId xmlns:p14="http://schemas.microsoft.com/office/powerpoint/2010/main" val="1197365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3087077" y="318394"/>
            <a:ext cx="6392984" cy="1146504"/>
          </a:xfrm>
        </p:spPr>
        <p:txBody>
          <a:bodyPr>
            <a:normAutofit fontScale="90000"/>
          </a:bodyPr>
          <a:lstStyle/>
          <a:p>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r>
              <a:rPr lang="it-IT" sz="4400" b="1" dirty="0">
                <a:solidFill>
                  <a:srgbClr val="FF0000"/>
                </a:solidFill>
                <a:latin typeface="Times New Roman" panose="02020603050405020304" pitchFamily="18" charset="0"/>
                <a:cs typeface="Times New Roman" panose="02020603050405020304" pitchFamily="18" charset="0"/>
              </a:rPr>
              <a:t>D.M. del 3 giugno 1977 </a:t>
            </a:r>
            <a:br>
              <a:rPr lang="it-IT" sz="9600" b="1" dirty="0">
                <a:solidFill>
                  <a:srgbClr val="FF0000"/>
                </a:solidFill>
                <a:latin typeface="Times New Roman" panose="02020603050405020304" pitchFamily="18" charset="0"/>
                <a:cs typeface="Times New Roman" panose="02020603050405020304" pitchFamily="18" charset="0"/>
              </a:rPr>
            </a:b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43058" y="1183544"/>
            <a:ext cx="11456126" cy="5197159"/>
          </a:xfrm>
        </p:spPr>
        <p:txBody>
          <a:bodyPr>
            <a:normAutofit/>
          </a:bodyPr>
          <a:lstStyle/>
          <a:p>
            <a:r>
              <a:rPr lang="it-IT" b="1" i="1" dirty="0">
                <a:solidFill>
                  <a:schemeClr val="tx1"/>
                </a:solidFill>
                <a:latin typeface="Times New Roman" panose="02020603050405020304" pitchFamily="18" charset="0"/>
                <a:cs typeface="Times New Roman" panose="02020603050405020304" pitchFamily="18" charset="0"/>
              </a:rPr>
              <a:t>«</a:t>
            </a:r>
            <a:r>
              <a:rPr lang="it-IT" b="1" i="1" dirty="0">
                <a:solidFill>
                  <a:schemeClr val="tx1"/>
                </a:solidFill>
              </a:rPr>
              <a:t>Approvazione dei programmi dei corsi di specializzazione»</a:t>
            </a:r>
            <a:endParaRPr lang="it-IT" b="1" i="1" dirty="0">
              <a:solidFill>
                <a:schemeClr val="tx1"/>
              </a:solidFill>
              <a:latin typeface="Times New Roman" panose="02020603050405020304" pitchFamily="18" charset="0"/>
              <a:cs typeface="Times New Roman" panose="02020603050405020304" pitchFamily="18" charset="0"/>
            </a:endParaRPr>
          </a:p>
          <a:p>
            <a:pPr algn="just"/>
            <a:r>
              <a:rPr lang="it-IT" dirty="0">
                <a:solidFill>
                  <a:schemeClr val="tx1"/>
                </a:solidFill>
              </a:rPr>
              <a:t>Nella Premessa viene esplicitato come scaturissero da due esigenze fondamentali: carattere polivalente della specializzazione del docente e visione unitaria dell'alunno pur nella differenziazione delle difficoltà. </a:t>
            </a:r>
          </a:p>
          <a:p>
            <a:pPr algn="just"/>
            <a:r>
              <a:rPr lang="it-IT" dirty="0">
                <a:solidFill>
                  <a:schemeClr val="tx1"/>
                </a:solidFill>
              </a:rPr>
              <a:t>Si individuarono due momenti privilegiati di intervento: </a:t>
            </a:r>
            <a:r>
              <a:rPr lang="it-IT" b="1" dirty="0">
                <a:solidFill>
                  <a:schemeClr val="tx1"/>
                </a:solidFill>
              </a:rPr>
              <a:t>quello formativo e quello informativo</a:t>
            </a:r>
            <a:r>
              <a:rPr lang="it-IT" dirty="0">
                <a:solidFill>
                  <a:schemeClr val="tx1"/>
                </a:solidFill>
              </a:rPr>
              <a:t>. Pur prevedendo distinte sezioni per docenti ed educatori della scuola materna, elementare e secondaria ed anche per assistenti-educatori, il corso biennale si configurava come unitario sul piano organizzativo e didattico; lezioni ed esercitazioni dell’area informativa erano comuni mentre il tirocinio avveniva nell'ordine di scuola (materna, elementare o secondaria) o nel tipo di istituzione cui la sezione si riferiva. Per ogni anno di corso dovevano essere effettuate 300 ore di lezioni teoriche (area informativa) e 350 nell’area formativa che attribuiva al tirocinio guidato 200 ore, per un totale complessivo di1300 ore.</a:t>
            </a:r>
          </a:p>
        </p:txBody>
      </p:sp>
    </p:spTree>
    <p:extLst>
      <p:ext uri="{BB962C8B-B14F-4D97-AF65-F5344CB8AC3E}">
        <p14:creationId xmlns:p14="http://schemas.microsoft.com/office/powerpoint/2010/main" val="2589298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3807608" y="318393"/>
            <a:ext cx="4287768" cy="1250348"/>
          </a:xfrm>
        </p:spPr>
        <p:txBody>
          <a:bodyPr>
            <a:normAutofit fontScale="90000"/>
          </a:bodyPr>
          <a:lstStyle/>
          <a:p>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br>
              <a:rPr lang="it-IT" sz="4400" b="1" dirty="0">
                <a:solidFill>
                  <a:schemeClr val="tx1">
                    <a:lumMod val="95000"/>
                    <a:lumOff val="5000"/>
                  </a:schemeClr>
                </a:solidFill>
                <a:latin typeface="Times New Roman" panose="02020603050405020304" pitchFamily="18" charset="0"/>
                <a:cs typeface="Times New Roman" panose="02020603050405020304" pitchFamily="18" charset="0"/>
              </a:rPr>
            </a:br>
            <a:r>
              <a:rPr lang="it-IT" sz="4400" b="1" dirty="0">
                <a:solidFill>
                  <a:srgbClr val="FF0000"/>
                </a:solidFill>
                <a:latin typeface="Times New Roman" panose="02020603050405020304" pitchFamily="18" charset="0"/>
                <a:cs typeface="Times New Roman" panose="02020603050405020304" pitchFamily="18" charset="0"/>
              </a:rPr>
              <a:t>Legge n.517/77 </a:t>
            </a:r>
            <a:br>
              <a:rPr lang="it-IT" sz="9600" b="1" dirty="0">
                <a:solidFill>
                  <a:srgbClr val="FF0000"/>
                </a:solidFill>
                <a:latin typeface="Times New Roman" panose="02020603050405020304" pitchFamily="18" charset="0"/>
                <a:cs typeface="Times New Roman" panose="02020603050405020304" pitchFamily="18" charset="0"/>
              </a:rPr>
            </a:b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89951" y="1292961"/>
            <a:ext cx="11456126" cy="4576394"/>
          </a:xfrm>
        </p:spPr>
        <p:txBody>
          <a:bodyPr>
            <a:normAutofit fontScale="25000" lnSpcReduction="20000"/>
          </a:bodyPr>
          <a:lstStyle/>
          <a:p>
            <a:endParaRPr lang="it-IT" dirty="0"/>
          </a:p>
          <a:p>
            <a:r>
              <a:rPr lang="it-IT" sz="7200" b="1" i="1" dirty="0">
                <a:solidFill>
                  <a:schemeClr val="tx1">
                    <a:lumMod val="95000"/>
                    <a:lumOff val="5000"/>
                  </a:schemeClr>
                </a:solidFill>
                <a:latin typeface="Times New Roman" panose="02020603050405020304" pitchFamily="18" charset="0"/>
                <a:cs typeface="Times New Roman" panose="02020603050405020304" pitchFamily="18" charset="0"/>
              </a:rPr>
              <a:t>«Norme sulla valutazione degli alunni e sull'abolizione degli esami di riparazione nonché altre norme di modifica dell'ordinamento scolastico»</a:t>
            </a:r>
          </a:p>
          <a:p>
            <a:pPr algn="just"/>
            <a:endParaRPr lang="it-IT" sz="9600" dirty="0">
              <a:solidFill>
                <a:schemeClr val="tx1"/>
              </a:solidFill>
            </a:endParaRPr>
          </a:p>
          <a:p>
            <a:pPr algn="just"/>
            <a:r>
              <a:rPr lang="it-IT" sz="9600" dirty="0">
                <a:solidFill>
                  <a:schemeClr val="tx1"/>
                </a:solidFill>
              </a:rPr>
              <a:t>abolizione le classi differenziali.</a:t>
            </a:r>
            <a:endParaRPr lang="it-IT" sz="9600" b="1" i="1" dirty="0">
              <a:solidFill>
                <a:schemeClr val="tx1"/>
              </a:solidFill>
              <a:latin typeface="Times New Roman" panose="02020603050405020304" pitchFamily="18" charset="0"/>
              <a:cs typeface="Times New Roman" panose="02020603050405020304" pitchFamily="18" charset="0"/>
            </a:endParaRPr>
          </a:p>
          <a:p>
            <a:pPr algn="just"/>
            <a:r>
              <a:rPr lang="it-IT" sz="9600" b="1" i="1" cap="none" dirty="0">
                <a:solidFill>
                  <a:schemeClr val="tx1">
                    <a:lumMod val="95000"/>
                    <a:lumOff val="5000"/>
                  </a:schemeClr>
                </a:solidFill>
                <a:latin typeface="Times New Roman" panose="02020603050405020304" pitchFamily="18" charset="0"/>
                <a:cs typeface="Times New Roman" panose="02020603050405020304" pitchFamily="18" charset="0"/>
              </a:rPr>
              <a:t>In particolare l’ART.</a:t>
            </a:r>
            <a:r>
              <a:rPr lang="it-IT" sz="9600" b="1" i="1" dirty="0">
                <a:solidFill>
                  <a:schemeClr val="tx1">
                    <a:lumMod val="95000"/>
                    <a:lumOff val="5000"/>
                  </a:schemeClr>
                </a:solidFill>
                <a:latin typeface="Times New Roman" panose="02020603050405020304" pitchFamily="18" charset="0"/>
                <a:cs typeface="Times New Roman" panose="02020603050405020304" pitchFamily="18" charset="0"/>
              </a:rPr>
              <a:t> 7 </a:t>
            </a:r>
            <a:r>
              <a:rPr lang="it-IT" sz="9600" b="1" i="1" cap="none" dirty="0">
                <a:solidFill>
                  <a:schemeClr val="tx1">
                    <a:lumMod val="95000"/>
                    <a:lumOff val="5000"/>
                  </a:schemeClr>
                </a:solidFill>
                <a:latin typeface="Times New Roman" panose="02020603050405020304" pitchFamily="18" charset="0"/>
                <a:cs typeface="Times New Roman" panose="02020603050405020304" pitchFamily="18" charset="0"/>
              </a:rPr>
              <a:t>recita </a:t>
            </a:r>
            <a:r>
              <a:rPr lang="it-IT" sz="96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it-IT" sz="9600" i="1" cap="none" dirty="0">
                <a:solidFill>
                  <a:schemeClr val="tx1">
                    <a:lumMod val="95000"/>
                    <a:lumOff val="5000"/>
                  </a:schemeClr>
                </a:solidFill>
                <a:latin typeface="Times New Roman" panose="02020603050405020304" pitchFamily="18" charset="0"/>
                <a:cs typeface="Times New Roman" panose="02020603050405020304" pitchFamily="18" charset="0"/>
              </a:rPr>
              <a:t>sono previste forme di integrazione e di sostegno a favore degli alunni portatori di handicaps da realizzare mediante la utilizzazione dei docenti, di ruolo o incaricati a tempo indeterminato, in servizio nella scuola media e in </a:t>
            </a:r>
            <a:r>
              <a:rPr lang="it-IT" sz="9600" b="1" i="1" cap="none" dirty="0">
                <a:solidFill>
                  <a:schemeClr val="tx1">
                    <a:lumMod val="95000"/>
                    <a:lumOff val="5000"/>
                  </a:schemeClr>
                </a:solidFill>
                <a:latin typeface="Times New Roman" panose="02020603050405020304" pitchFamily="18" charset="0"/>
                <a:cs typeface="Times New Roman" panose="02020603050405020304" pitchFamily="18" charset="0"/>
              </a:rPr>
              <a:t>possesso di particolari titoli di specializzazione</a:t>
            </a:r>
            <a:r>
              <a:rPr lang="it-IT" sz="9600" i="1" cap="none" dirty="0">
                <a:solidFill>
                  <a:schemeClr val="tx1">
                    <a:lumMod val="95000"/>
                    <a:lumOff val="5000"/>
                  </a:schemeClr>
                </a:solidFill>
                <a:latin typeface="Times New Roman" panose="02020603050405020304" pitchFamily="18" charset="0"/>
                <a:cs typeface="Times New Roman" panose="02020603050405020304" pitchFamily="18" charset="0"/>
              </a:rPr>
              <a:t>, che ne facciano richiesta, entro il limite di una unità per ciascuna classe che accolga alunni portatori di handicaps e nel numero massimo di sei ore settimanali</a:t>
            </a:r>
            <a:r>
              <a:rPr lang="it-IT" sz="9600" b="1"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it-IT" sz="9600" b="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708277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20124" y="1012671"/>
            <a:ext cx="10351752" cy="908797"/>
          </a:xfrm>
        </p:spPr>
        <p:txBody>
          <a:bodyPr>
            <a:normAutofit fontScale="90000"/>
          </a:bodyPr>
          <a:lstStyle/>
          <a:p>
            <a:br>
              <a:rPr lang="it-IT" dirty="0">
                <a:solidFill>
                  <a:srgbClr val="FF0000"/>
                </a:solidFill>
              </a:rPr>
            </a:br>
            <a:br>
              <a:rPr lang="it-IT" dirty="0">
                <a:solidFill>
                  <a:srgbClr val="FF0000"/>
                </a:solidFill>
              </a:rPr>
            </a:br>
            <a:r>
              <a:rPr lang="it-IT" sz="3600" b="1" dirty="0">
                <a:solidFill>
                  <a:srgbClr val="FF0000"/>
                </a:solidFill>
                <a:latin typeface="Times New Roman" panose="02020603050405020304" pitchFamily="18" charset="0"/>
                <a:cs typeface="Times New Roman" panose="02020603050405020304" pitchFamily="18" charset="0"/>
              </a:rPr>
              <a:t>Circolare Ministeriale 28 luglio 1979, n. 199</a:t>
            </a:r>
            <a:br>
              <a:rPr lang="it-IT" sz="3600" b="1" i="1" dirty="0">
                <a:solidFill>
                  <a:srgbClr val="FF0000"/>
                </a:solidFill>
                <a:latin typeface="Times New Roman" panose="02020603050405020304" pitchFamily="18" charset="0"/>
                <a:cs typeface="Times New Roman" panose="02020603050405020304" pitchFamily="18" charset="0"/>
              </a:rPr>
            </a:br>
            <a:endParaRPr lang="it-IT" sz="3600"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69184" y="1921468"/>
            <a:ext cx="11456126" cy="3358562"/>
          </a:xfrm>
        </p:spPr>
        <p:txBody>
          <a:bodyPr>
            <a:normAutofit/>
          </a:bodyPr>
          <a:lstStyle/>
          <a:p>
            <a:endParaRPr lang="it-IT" b="1" dirty="0"/>
          </a:p>
          <a:p>
            <a:pPr algn="just"/>
            <a:r>
              <a:rPr lang="it-IT" sz="3200" dirty="0">
                <a:solidFill>
                  <a:schemeClr val="tx1"/>
                </a:solidFill>
                <a:latin typeface="Times New Roman" panose="02020603050405020304" pitchFamily="18" charset="0"/>
                <a:cs typeface="Times New Roman" panose="02020603050405020304" pitchFamily="18" charset="0"/>
              </a:rPr>
              <a:t>"TUTTI GLI INSEGNANTI DI SOSTEGNO E DI CLASSE DEVONO ESSERE CAPACI DI RISPONDERE AI BISOGNI EDUCATIVI DEGLI ALUNNI CON INTERVENTI CALIBRATI SULLE CONDIZIONI PERSONALI DI CIASCUNO” </a:t>
            </a:r>
          </a:p>
          <a:p>
            <a:endParaRPr lang="it-IT" dirty="0"/>
          </a:p>
        </p:txBody>
      </p:sp>
    </p:spTree>
    <p:extLst>
      <p:ext uri="{BB962C8B-B14F-4D97-AF65-F5344CB8AC3E}">
        <p14:creationId xmlns:p14="http://schemas.microsoft.com/office/powerpoint/2010/main" val="3684818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3053593" y="242681"/>
            <a:ext cx="4660594" cy="908797"/>
          </a:xfrm>
        </p:spPr>
        <p:txBody>
          <a:bodyPr>
            <a:normAutofit/>
          </a:bodyPr>
          <a:lstStyle/>
          <a:p>
            <a:r>
              <a:rPr lang="it-IT" b="1" dirty="0">
                <a:solidFill>
                  <a:srgbClr val="FF0000"/>
                </a:solidFill>
              </a:rPr>
              <a:t>D.M. 4 APRILE 1984</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166221" y="1383416"/>
            <a:ext cx="11665131" cy="4499860"/>
          </a:xfrm>
        </p:spPr>
        <p:txBody>
          <a:bodyPr>
            <a:normAutofit/>
          </a:bodyPr>
          <a:lstStyle/>
          <a:p>
            <a:pPr algn="just"/>
            <a:r>
              <a:rPr lang="it-IT" sz="2400" dirty="0">
                <a:solidFill>
                  <a:schemeClr val="tx1"/>
                </a:solidFill>
              </a:rPr>
              <a:t>All’entrata in vigore della legge 517 era emerso subito chiaramente il fatto che, per rispondere alla grande richiesta proveniente dalle scuole statali, il </a:t>
            </a:r>
            <a:r>
              <a:rPr lang="it-IT" sz="2400" b="1" dirty="0">
                <a:solidFill>
                  <a:schemeClr val="tx1"/>
                </a:solidFill>
              </a:rPr>
              <a:t>numero dei docenti specializzati non era assolutamente sufficiente</a:t>
            </a:r>
            <a:r>
              <a:rPr lang="it-IT" sz="2400" dirty="0">
                <a:solidFill>
                  <a:schemeClr val="tx1"/>
                </a:solidFill>
              </a:rPr>
              <a:t>.</a:t>
            </a:r>
            <a:endParaRPr lang="it-IT" sz="2400" i="1" dirty="0">
              <a:solidFill>
                <a:schemeClr val="tx1"/>
              </a:solidFill>
              <a:latin typeface="Times New Roman" panose="02020603050405020304" pitchFamily="18" charset="0"/>
              <a:cs typeface="Times New Roman" panose="02020603050405020304" pitchFamily="18" charset="0"/>
            </a:endParaRPr>
          </a:p>
          <a:p>
            <a:pPr algn="just"/>
            <a:r>
              <a:rPr lang="it-IT" sz="2400" dirty="0">
                <a:solidFill>
                  <a:schemeClr val="tx1"/>
                </a:solidFill>
              </a:rPr>
              <a:t>Con decreto del Ministero della Pubblica Istruzione venne costituita, il 4 aprile 1984, una commissione di studio per il riordinamento dei corsi di specializzazione:</a:t>
            </a:r>
          </a:p>
          <a:p>
            <a:pPr marL="342900" indent="-342900" algn="just">
              <a:buFont typeface="Arial" panose="020B0604020202020204" pitchFamily="34" charset="0"/>
              <a:buChar char="•"/>
            </a:pPr>
            <a:r>
              <a:rPr lang="it-IT" sz="2400" dirty="0">
                <a:solidFill>
                  <a:schemeClr val="tx1"/>
                </a:solidFill>
              </a:rPr>
              <a:t>riordinare I CORSI DEI PROGRAMMI DEL 1997 privilegiando la dimensione pedagogica e didattica su quella sanitario riabilitativa; </a:t>
            </a:r>
          </a:p>
          <a:p>
            <a:pPr marL="342900" indent="-342900" algn="just">
              <a:buFont typeface="Arial" panose="020B0604020202020204" pitchFamily="34" charset="0"/>
              <a:buChar char="•"/>
            </a:pPr>
            <a:r>
              <a:rPr lang="it-IT" sz="2400" dirty="0">
                <a:solidFill>
                  <a:schemeClr val="tx1"/>
                </a:solidFill>
              </a:rPr>
              <a:t> predisporre un curriculum il più possibile polivalente.</a:t>
            </a:r>
          </a:p>
        </p:txBody>
      </p:sp>
    </p:spTree>
    <p:extLst>
      <p:ext uri="{BB962C8B-B14F-4D97-AF65-F5344CB8AC3E}">
        <p14:creationId xmlns:p14="http://schemas.microsoft.com/office/powerpoint/2010/main" val="1279530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430216" y="336062"/>
            <a:ext cx="8323384" cy="1768893"/>
          </a:xfrm>
        </p:spPr>
        <p:txBody>
          <a:bodyPr>
            <a:normAutofit/>
          </a:bodyPr>
          <a:lstStyle/>
          <a:p>
            <a:r>
              <a:rPr lang="it-IT" b="1" dirty="0">
                <a:solidFill>
                  <a:srgbClr val="FF0000"/>
                </a:solidFill>
              </a:rPr>
              <a:t>SENTENZA CORTE COSTITUZIONALE</a:t>
            </a:r>
            <a:br>
              <a:rPr lang="it-IT" b="1" dirty="0">
                <a:solidFill>
                  <a:srgbClr val="FF0000"/>
                </a:solidFill>
              </a:rPr>
            </a:br>
            <a:r>
              <a:rPr lang="it-IT" b="1" dirty="0">
                <a:solidFill>
                  <a:srgbClr val="FF0000"/>
                </a:solidFill>
              </a:rPr>
              <a:t>n. 215 del 1987</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750277" y="2516646"/>
            <a:ext cx="10846614" cy="2758739"/>
          </a:xfrm>
        </p:spPr>
        <p:txBody>
          <a:bodyPr>
            <a:normAutofit/>
          </a:bodyPr>
          <a:lstStyle/>
          <a:p>
            <a:r>
              <a:rPr lang="it-IT" sz="3200" dirty="0">
                <a:solidFill>
                  <a:schemeClr val="tx1"/>
                </a:solidFill>
              </a:rPr>
              <a:t>estende il diritto all’integrazione degli alunni handicappati a tutta la scuola secondaria superiore, mentre fino a quell’anno era previsto solo per la scuola dell’obbligo e la scuola materna.</a:t>
            </a:r>
          </a:p>
          <a:p>
            <a:endParaRPr lang="it-IT" sz="3200" b="1" i="1" dirty="0">
              <a:solidFill>
                <a:schemeClr val="tx1"/>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636420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430216" y="336062"/>
            <a:ext cx="8323384" cy="1768893"/>
          </a:xfrm>
        </p:spPr>
        <p:txBody>
          <a:bodyPr>
            <a:normAutofit/>
          </a:bodyPr>
          <a:lstStyle/>
          <a:p>
            <a:r>
              <a:rPr lang="it-IT" b="1" dirty="0">
                <a:solidFill>
                  <a:srgbClr val="FF0000"/>
                </a:solidFill>
              </a:rPr>
              <a:t>C.M. n. 262/1988</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750277" y="2516646"/>
            <a:ext cx="10846614" cy="2758739"/>
          </a:xfrm>
        </p:spPr>
        <p:txBody>
          <a:bodyPr>
            <a:normAutofit/>
          </a:bodyPr>
          <a:lstStyle/>
          <a:p>
            <a:r>
              <a:rPr lang="it-IT" sz="4400" dirty="0"/>
              <a:t> </a:t>
            </a:r>
            <a:r>
              <a:rPr lang="it-IT" sz="4400" dirty="0">
                <a:solidFill>
                  <a:schemeClr val="tx1"/>
                </a:solidFill>
              </a:rPr>
              <a:t>è la “magna Charta” </a:t>
            </a:r>
          </a:p>
          <a:p>
            <a:r>
              <a:rPr lang="it-IT" sz="4400" dirty="0">
                <a:solidFill>
                  <a:schemeClr val="tx1"/>
                </a:solidFill>
              </a:rPr>
              <a:t>dell’integrazione scolastica</a:t>
            </a:r>
          </a:p>
          <a:p>
            <a:endParaRPr lang="it-IT" sz="3200" b="1" i="1" dirty="0">
              <a:solidFill>
                <a:schemeClr val="tx1"/>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644478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3053593" y="242681"/>
            <a:ext cx="4660594" cy="908797"/>
          </a:xfrm>
        </p:spPr>
        <p:txBody>
          <a:bodyPr>
            <a:normAutofit/>
          </a:bodyPr>
          <a:lstStyle/>
          <a:p>
            <a:r>
              <a:rPr lang="it-IT" b="1" dirty="0">
                <a:solidFill>
                  <a:srgbClr val="FF0000"/>
                </a:solidFill>
              </a:rPr>
              <a:t>LEGGE 104/92</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166221" y="1383415"/>
            <a:ext cx="11665131" cy="4864985"/>
          </a:xfrm>
        </p:spPr>
        <p:txBody>
          <a:bodyPr>
            <a:normAutofit fontScale="25000" lnSpcReduction="20000"/>
          </a:bodyPr>
          <a:lstStyle/>
          <a:p>
            <a:pPr algn="l"/>
            <a:r>
              <a:rPr lang="it-IT" sz="7200" i="1" dirty="0">
                <a:solidFill>
                  <a:schemeClr val="tx1"/>
                </a:solidFill>
                <a:latin typeface="Times New Roman" panose="02020603050405020304" pitchFamily="18" charset="0"/>
                <a:cs typeface="Times New Roman" panose="02020603050405020304" pitchFamily="18" charset="0"/>
              </a:rPr>
              <a:t>«Legge-quadro per l'assistenza, l'integrazione sociale e i diritti delle persone handicappate»</a:t>
            </a:r>
          </a:p>
          <a:p>
            <a:pPr algn="l"/>
            <a:r>
              <a:rPr lang="it-IT" sz="7200" b="1" dirty="0">
                <a:solidFill>
                  <a:schemeClr val="tx1"/>
                </a:solidFill>
                <a:latin typeface="Times New Roman" panose="02020603050405020304" pitchFamily="18" charset="0"/>
                <a:cs typeface="Times New Roman" panose="02020603050405020304" pitchFamily="18" charset="0"/>
              </a:rPr>
              <a:t>Art. 1-  FINALITA’</a:t>
            </a:r>
          </a:p>
          <a:p>
            <a:pPr algn="just"/>
            <a:r>
              <a:rPr lang="it-IT" sz="8000" dirty="0">
                <a:solidFill>
                  <a:schemeClr val="tx1"/>
                </a:solidFill>
                <a:latin typeface="Times New Roman" panose="02020603050405020304" pitchFamily="18" charset="0"/>
                <a:cs typeface="Times New Roman" panose="02020603050405020304" pitchFamily="18" charset="0"/>
              </a:rPr>
              <a:t>. Garantisce il pieno rispetto della dignità umana e i diritti di libertà,</a:t>
            </a:r>
          </a:p>
          <a:p>
            <a:pPr algn="just"/>
            <a:r>
              <a:rPr lang="it-IT" sz="8000" dirty="0">
                <a:solidFill>
                  <a:schemeClr val="tx1"/>
                </a:solidFill>
                <a:latin typeface="Times New Roman" panose="02020603050405020304" pitchFamily="18" charset="0"/>
                <a:cs typeface="Times New Roman" panose="02020603050405020304" pitchFamily="18" charset="0"/>
              </a:rPr>
              <a:t>autonomia e la piena integrazione nella famiglia, nella scuola, nel lavoro e</a:t>
            </a:r>
          </a:p>
          <a:p>
            <a:pPr algn="just"/>
            <a:r>
              <a:rPr lang="it-IT" sz="8000" dirty="0">
                <a:solidFill>
                  <a:schemeClr val="tx1"/>
                </a:solidFill>
                <a:latin typeface="Times New Roman" panose="02020603050405020304" pitchFamily="18" charset="0"/>
                <a:cs typeface="Times New Roman" panose="02020603050405020304" pitchFamily="18" charset="0"/>
              </a:rPr>
              <a:t>nella società</a:t>
            </a:r>
          </a:p>
          <a:p>
            <a:pPr algn="just"/>
            <a:r>
              <a:rPr lang="it-IT" sz="8000" dirty="0">
                <a:solidFill>
                  <a:schemeClr val="tx1"/>
                </a:solidFill>
                <a:latin typeface="Times New Roman" panose="02020603050405020304" pitchFamily="18" charset="0"/>
                <a:cs typeface="Times New Roman" panose="02020603050405020304" pitchFamily="18" charset="0"/>
              </a:rPr>
              <a:t>· Previene e rimuove le condizioni invalidanti che impediscono lo sviluppo</a:t>
            </a:r>
          </a:p>
          <a:p>
            <a:pPr algn="just"/>
            <a:r>
              <a:rPr lang="it-IT" sz="8000" dirty="0">
                <a:solidFill>
                  <a:schemeClr val="tx1"/>
                </a:solidFill>
                <a:latin typeface="Times New Roman" panose="02020603050405020304" pitchFamily="18" charset="0"/>
                <a:cs typeface="Times New Roman" panose="02020603050405020304" pitchFamily="18" charset="0"/>
              </a:rPr>
              <a:t>e l’autonomia</a:t>
            </a:r>
          </a:p>
          <a:p>
            <a:pPr algn="just"/>
            <a:r>
              <a:rPr lang="it-IT" sz="8000" dirty="0">
                <a:solidFill>
                  <a:schemeClr val="tx1"/>
                </a:solidFill>
                <a:latin typeface="Times New Roman" panose="02020603050405020304" pitchFamily="18" charset="0"/>
                <a:cs typeface="Times New Roman" panose="02020603050405020304" pitchFamily="18" charset="0"/>
              </a:rPr>
              <a:t>· Persegue il recupero funzionale e sociale assicurando i servizi e le</a:t>
            </a:r>
          </a:p>
          <a:p>
            <a:pPr algn="just"/>
            <a:r>
              <a:rPr lang="it-IT" sz="8000" dirty="0">
                <a:solidFill>
                  <a:schemeClr val="tx1"/>
                </a:solidFill>
                <a:latin typeface="Times New Roman" panose="02020603050405020304" pitchFamily="18" charset="0"/>
                <a:cs typeface="Times New Roman" panose="02020603050405020304" pitchFamily="18" charset="0"/>
              </a:rPr>
              <a:t>prestazioni di prevenzione, cura e riabilitazione</a:t>
            </a:r>
          </a:p>
          <a:p>
            <a:pPr algn="just"/>
            <a:r>
              <a:rPr lang="it-IT" sz="8000" dirty="0">
                <a:solidFill>
                  <a:schemeClr val="tx1"/>
                </a:solidFill>
                <a:latin typeface="Times New Roman" panose="02020603050405020304" pitchFamily="18" charset="0"/>
                <a:cs typeface="Times New Roman" panose="02020603050405020304" pitchFamily="18" charset="0"/>
              </a:rPr>
              <a:t>· Interviene per superare stati di emarginazione e di esclusione sociale</a:t>
            </a:r>
          </a:p>
          <a:p>
            <a:endParaRPr lang="it-IT" sz="7200" b="1" i="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177759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3741490" y="155201"/>
            <a:ext cx="4171436" cy="908797"/>
          </a:xfrm>
        </p:spPr>
        <p:txBody>
          <a:bodyPr/>
          <a:lstStyle/>
          <a:p>
            <a:r>
              <a:rPr lang="it-IT" b="1" dirty="0">
                <a:solidFill>
                  <a:srgbClr val="FF0000"/>
                </a:solidFill>
              </a:rPr>
              <a:t>LEGGE 104/92</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00446" y="1168467"/>
            <a:ext cx="11456126" cy="4864985"/>
          </a:xfrm>
        </p:spPr>
        <p:txBody>
          <a:bodyPr>
            <a:normAutofit fontScale="55000" lnSpcReduction="20000"/>
          </a:bodyPr>
          <a:lstStyle/>
          <a:p>
            <a:pPr algn="l"/>
            <a:r>
              <a:rPr lang="it-IT" sz="2900" b="1" dirty="0">
                <a:solidFill>
                  <a:schemeClr val="tx1"/>
                </a:solidFill>
                <a:latin typeface="Times New Roman" panose="02020603050405020304" pitchFamily="18" charset="0"/>
                <a:cs typeface="Times New Roman" panose="02020603050405020304" pitchFamily="18" charset="0"/>
              </a:rPr>
              <a:t>Art. 13 - integrazione scolastica</a:t>
            </a:r>
          </a:p>
          <a:p>
            <a:pPr marL="342900" indent="-342900" algn="just">
              <a:buFont typeface="Wingdings" panose="05000000000000000000" pitchFamily="2" charset="2"/>
              <a:buChar char="v"/>
            </a:pPr>
            <a:r>
              <a:rPr lang="it-IT" sz="2900" b="1" dirty="0">
                <a:solidFill>
                  <a:schemeClr val="tx1"/>
                </a:solidFill>
                <a:latin typeface="Times New Roman" panose="02020603050405020304" pitchFamily="18" charset="0"/>
                <a:cs typeface="Times New Roman" panose="02020603050405020304" pitchFamily="18" charset="0"/>
              </a:rPr>
              <a:t>Comma 3</a:t>
            </a:r>
            <a:r>
              <a:rPr lang="it-IT" sz="2900" dirty="0">
                <a:solidFill>
                  <a:schemeClr val="tx1"/>
                </a:solidFill>
                <a:latin typeface="Times New Roman" panose="02020603050405020304" pitchFamily="18" charset="0"/>
                <a:cs typeface="Times New Roman" panose="02020603050405020304" pitchFamily="18" charset="0"/>
              </a:rPr>
              <a:t>: </a:t>
            </a:r>
            <a:r>
              <a:rPr lang="it-IT" sz="2900" i="1" dirty="0">
                <a:solidFill>
                  <a:schemeClr val="tx1"/>
                </a:solidFill>
                <a:latin typeface="Times New Roman" panose="02020603050405020304" pitchFamily="18" charset="0"/>
                <a:cs typeface="Times New Roman" panose="02020603050405020304" pitchFamily="18" charset="0"/>
              </a:rPr>
              <a:t>“sono garantite le attività di sostegno mediante l’assegnazione di docenti specializzati”</a:t>
            </a:r>
            <a:endParaRPr lang="it-IT" sz="29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it-IT" sz="2900" b="1" dirty="0">
                <a:solidFill>
                  <a:schemeClr val="tx1"/>
                </a:solidFill>
                <a:latin typeface="Times New Roman" panose="02020603050405020304" pitchFamily="18" charset="0"/>
                <a:cs typeface="Times New Roman" panose="02020603050405020304" pitchFamily="18" charset="0"/>
              </a:rPr>
              <a:t>comma 6</a:t>
            </a:r>
            <a:r>
              <a:rPr lang="it-IT" sz="2900" dirty="0">
                <a:solidFill>
                  <a:schemeClr val="tx1"/>
                </a:solidFill>
                <a:latin typeface="Times New Roman" panose="02020603050405020304" pitchFamily="18" charset="0"/>
                <a:cs typeface="Times New Roman" panose="02020603050405020304" pitchFamily="18" charset="0"/>
              </a:rPr>
              <a:t>: </a:t>
            </a:r>
            <a:r>
              <a:rPr lang="it-IT" sz="2900" i="1" dirty="0">
                <a:solidFill>
                  <a:schemeClr val="tx1"/>
                </a:solidFill>
                <a:latin typeface="Times New Roman" panose="02020603050405020304" pitchFamily="18" charset="0"/>
                <a:cs typeface="Times New Roman" panose="02020603050405020304" pitchFamily="18" charset="0"/>
              </a:rPr>
              <a:t>"I docenti di sostegno assumono la contitolarità delle sezioni e delle classi in cui operano, partecipano alla programmazione educativa e didattica e alla elaborazione e verifica delle attività di competenza dei consigli di intersezione, di interclasse, di classe e dei collegi dei docenti".</a:t>
            </a:r>
            <a:endParaRPr lang="it-IT" sz="2900" dirty="0">
              <a:solidFill>
                <a:schemeClr val="tx1"/>
              </a:solidFill>
              <a:latin typeface="Times New Roman" panose="02020603050405020304" pitchFamily="18" charset="0"/>
              <a:cs typeface="Times New Roman" panose="02020603050405020304" pitchFamily="18" charset="0"/>
            </a:endParaRPr>
          </a:p>
          <a:p>
            <a:endParaRPr lang="it-IT" sz="2900" b="1" i="1"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it-IT" sz="2900" dirty="0">
                <a:solidFill>
                  <a:schemeClr val="tx1"/>
                </a:solidFill>
                <a:latin typeface="Times New Roman" panose="02020603050405020304" pitchFamily="18" charset="0"/>
                <a:cs typeface="Times New Roman" panose="02020603050405020304" pitchFamily="18" charset="0"/>
              </a:rPr>
              <a:t>L’integrazione scolastica Avviene attraverso la programmazione coordinata dei servizi scolastici con quelli sanitari, socio assistenziali, culturali, ricreativi, sportivi e con altre attività sul territorio gestite da enti pubblici o privati. Stabilisce la dotazione di:</a:t>
            </a:r>
          </a:p>
          <a:p>
            <a:pPr algn="just"/>
            <a:r>
              <a:rPr lang="it-IT" sz="2900" dirty="0">
                <a:solidFill>
                  <a:schemeClr val="tx1"/>
                </a:solidFill>
                <a:latin typeface="Times New Roman" panose="02020603050405020304" pitchFamily="18" charset="0"/>
                <a:cs typeface="Times New Roman" panose="02020603050405020304" pitchFamily="18" charset="0"/>
              </a:rPr>
              <a:t>· </a:t>
            </a:r>
            <a:r>
              <a:rPr lang="it-IT" sz="2900" b="1" dirty="0">
                <a:solidFill>
                  <a:schemeClr val="tx1"/>
                </a:solidFill>
                <a:latin typeface="Times New Roman" panose="02020603050405020304" pitchFamily="18" charset="0"/>
                <a:cs typeface="Times New Roman" panose="02020603050405020304" pitchFamily="18" charset="0"/>
              </a:rPr>
              <a:t>attrezzature </a:t>
            </a:r>
            <a:r>
              <a:rPr lang="it-IT" sz="2900" dirty="0">
                <a:solidFill>
                  <a:schemeClr val="tx1"/>
                </a:solidFill>
                <a:latin typeface="Times New Roman" panose="02020603050405020304" pitchFamily="18" charset="0"/>
                <a:cs typeface="Times New Roman" panose="02020603050405020304" pitchFamily="18" charset="0"/>
              </a:rPr>
              <a:t>tecniche, sussidi, ausili didattici da acquisire anche attraverso convenzioni con centri specializzati</a:t>
            </a:r>
          </a:p>
          <a:p>
            <a:pPr algn="just"/>
            <a:r>
              <a:rPr lang="it-IT" sz="2900" dirty="0">
                <a:solidFill>
                  <a:schemeClr val="tx1"/>
                </a:solidFill>
                <a:latin typeface="Times New Roman" panose="02020603050405020304" pitchFamily="18" charset="0"/>
                <a:cs typeface="Times New Roman" panose="02020603050405020304" pitchFamily="18" charset="0"/>
              </a:rPr>
              <a:t>· </a:t>
            </a:r>
            <a:r>
              <a:rPr lang="it-IT" sz="2900" b="1" dirty="0">
                <a:solidFill>
                  <a:schemeClr val="tx1"/>
                </a:solidFill>
                <a:latin typeface="Times New Roman" panose="02020603050405020304" pitchFamily="18" charset="0"/>
                <a:cs typeface="Times New Roman" panose="02020603050405020304" pitchFamily="18" charset="0"/>
              </a:rPr>
              <a:t>assistenti </a:t>
            </a:r>
            <a:r>
              <a:rPr lang="it-IT" sz="2900" dirty="0">
                <a:solidFill>
                  <a:schemeClr val="tx1"/>
                </a:solidFill>
                <a:latin typeface="Times New Roman" panose="02020603050405020304" pitchFamily="18" charset="0"/>
                <a:cs typeface="Times New Roman" panose="02020603050405020304" pitchFamily="18" charset="0"/>
              </a:rPr>
              <a:t>per l’autonomia e la comunicazione messi a disposizione dagli Enti Locali</a:t>
            </a:r>
          </a:p>
        </p:txBody>
      </p:sp>
    </p:spTree>
    <p:extLst>
      <p:ext uri="{BB962C8B-B14F-4D97-AF65-F5344CB8AC3E}">
        <p14:creationId xmlns:p14="http://schemas.microsoft.com/office/powerpoint/2010/main" val="214383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CEE655-B505-4E17-8E14-F858110650DD}"/>
              </a:ext>
            </a:extLst>
          </p:cNvPr>
          <p:cNvSpPr>
            <a:spLocks noGrp="1"/>
          </p:cNvSpPr>
          <p:nvPr>
            <p:ph type="ctrTitle"/>
          </p:nvPr>
        </p:nvSpPr>
        <p:spPr>
          <a:xfrm>
            <a:off x="1021390" y="938198"/>
            <a:ext cx="6989379" cy="933969"/>
          </a:xfrm>
        </p:spPr>
        <p:txBody>
          <a:bodyPr/>
          <a:lstStyle/>
          <a:p>
            <a:r>
              <a:rPr lang="it-IT" dirty="0"/>
              <a:t>IL DOCENTE DI SOSTEGNO</a:t>
            </a:r>
          </a:p>
        </p:txBody>
      </p:sp>
      <p:sp>
        <p:nvSpPr>
          <p:cNvPr id="3" name="Sottotitolo 2">
            <a:extLst>
              <a:ext uri="{FF2B5EF4-FFF2-40B4-BE49-F238E27FC236}">
                <a16:creationId xmlns:a16="http://schemas.microsoft.com/office/drawing/2014/main" id="{E41D11E7-CDF9-4F52-AC97-C821756A618A}"/>
              </a:ext>
            </a:extLst>
          </p:cNvPr>
          <p:cNvSpPr>
            <a:spLocks noGrp="1"/>
          </p:cNvSpPr>
          <p:nvPr>
            <p:ph type="subTitle" idx="1"/>
          </p:nvPr>
        </p:nvSpPr>
        <p:spPr>
          <a:xfrm>
            <a:off x="1306286" y="2361112"/>
            <a:ext cx="9069388" cy="3425734"/>
          </a:xfrm>
        </p:spPr>
        <p:txBody>
          <a:bodyPr>
            <a:noAutofit/>
          </a:bodyPr>
          <a:lstStyle/>
          <a:p>
            <a:r>
              <a:rPr lang="it-IT" sz="3200" dirty="0">
                <a:solidFill>
                  <a:schemeClr val="tx1">
                    <a:lumMod val="95000"/>
                    <a:lumOff val="5000"/>
                  </a:schemeClr>
                </a:solidFill>
                <a:latin typeface="Times New Roman" panose="02020603050405020304" pitchFamily="18" charset="0"/>
                <a:cs typeface="Times New Roman" panose="02020603050405020304" pitchFamily="18" charset="0"/>
              </a:rPr>
              <a:t>E’ un </a:t>
            </a:r>
            <a:r>
              <a:rPr lang="it-IT" sz="3200" b="1" i="1" dirty="0">
                <a:solidFill>
                  <a:schemeClr val="tx1">
                    <a:lumMod val="95000"/>
                    <a:lumOff val="5000"/>
                  </a:schemeClr>
                </a:solidFill>
                <a:latin typeface="Times New Roman" panose="02020603050405020304" pitchFamily="18" charset="0"/>
                <a:cs typeface="Times New Roman" panose="02020603050405020304" pitchFamily="18" charset="0"/>
              </a:rPr>
              <a:t>facilitatore </a:t>
            </a:r>
            <a:r>
              <a:rPr lang="it-IT" sz="3200" dirty="0">
                <a:solidFill>
                  <a:schemeClr val="tx1">
                    <a:lumMod val="95000"/>
                    <a:lumOff val="5000"/>
                  </a:schemeClr>
                </a:solidFill>
                <a:latin typeface="Times New Roman" panose="02020603050405020304" pitchFamily="18" charset="0"/>
                <a:cs typeface="Times New Roman" panose="02020603050405020304" pitchFamily="18" charset="0"/>
              </a:rPr>
              <a:t>dell’apprendimento, </a:t>
            </a:r>
          </a:p>
          <a:p>
            <a:r>
              <a:rPr lang="it-IT" sz="3200" dirty="0">
                <a:solidFill>
                  <a:schemeClr val="tx1">
                    <a:lumMod val="95000"/>
                    <a:lumOff val="5000"/>
                  </a:schemeClr>
                </a:solidFill>
                <a:latin typeface="Times New Roman" panose="02020603050405020304" pitchFamily="18" charset="0"/>
                <a:cs typeface="Times New Roman" panose="02020603050405020304" pitchFamily="18" charset="0"/>
              </a:rPr>
              <a:t>con </a:t>
            </a:r>
            <a:r>
              <a:rPr lang="it-IT" sz="3200" b="1" i="1" dirty="0">
                <a:solidFill>
                  <a:schemeClr val="tx1">
                    <a:lumMod val="95000"/>
                    <a:lumOff val="5000"/>
                  </a:schemeClr>
                </a:solidFill>
                <a:latin typeface="Times New Roman" panose="02020603050405020304" pitchFamily="18" charset="0"/>
                <a:cs typeface="Times New Roman" panose="02020603050405020304" pitchFamily="18" charset="0"/>
              </a:rPr>
              <a:t>competenze pedagogico-didattiche e relazionali  </a:t>
            </a:r>
            <a:r>
              <a:rPr lang="it-IT" sz="3200" i="1" dirty="0">
                <a:solidFill>
                  <a:schemeClr val="tx1">
                    <a:lumMod val="95000"/>
                    <a:lumOff val="5000"/>
                  </a:schemeClr>
                </a:solidFill>
                <a:latin typeface="Times New Roman" panose="02020603050405020304" pitchFamily="18" charset="0"/>
                <a:cs typeface="Times New Roman" panose="02020603050405020304" pitchFamily="18" charset="0"/>
              </a:rPr>
              <a:t>poichÉ </a:t>
            </a:r>
            <a:endParaRPr lang="it-IT"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it-IT" sz="3200" dirty="0">
                <a:solidFill>
                  <a:schemeClr val="tx1">
                    <a:lumMod val="95000"/>
                    <a:lumOff val="5000"/>
                  </a:schemeClr>
                </a:solidFill>
                <a:latin typeface="Times New Roman" panose="02020603050405020304" pitchFamily="18" charset="0"/>
                <a:cs typeface="Times New Roman" panose="02020603050405020304" pitchFamily="18" charset="0"/>
              </a:rPr>
              <a:t>ACCOGLIE l’ALTRO attraverso la </a:t>
            </a:r>
            <a:r>
              <a:rPr lang="it-IT" sz="3200" b="1" i="1" dirty="0">
                <a:solidFill>
                  <a:schemeClr val="tx1">
                    <a:lumMod val="95000"/>
                    <a:lumOff val="5000"/>
                  </a:schemeClr>
                </a:solidFill>
                <a:latin typeface="Times New Roman" panose="02020603050405020304" pitchFamily="18" charset="0"/>
                <a:cs typeface="Times New Roman" panose="02020603050405020304" pitchFamily="18" charset="0"/>
              </a:rPr>
              <a:t>mediazione </a:t>
            </a:r>
            <a:r>
              <a:rPr lang="it-IT" sz="3200" i="1" dirty="0">
                <a:solidFill>
                  <a:schemeClr val="tx1">
                    <a:lumMod val="95000"/>
                    <a:lumOff val="5000"/>
                  </a:schemeClr>
                </a:solidFill>
                <a:latin typeface="Times New Roman" panose="02020603050405020304" pitchFamily="18" charset="0"/>
                <a:cs typeface="Times New Roman" panose="02020603050405020304" pitchFamily="18" charset="0"/>
              </a:rPr>
              <a:t>e la </a:t>
            </a:r>
            <a:r>
              <a:rPr lang="it-IT" sz="3200" b="1" i="1" dirty="0">
                <a:solidFill>
                  <a:schemeClr val="tx1">
                    <a:lumMod val="95000"/>
                    <a:lumOff val="5000"/>
                  </a:schemeClr>
                </a:solidFill>
                <a:latin typeface="Times New Roman" panose="02020603050405020304" pitchFamily="18" charset="0"/>
                <a:cs typeface="Times New Roman" panose="02020603050405020304" pitchFamily="18" charset="0"/>
              </a:rPr>
              <a:t>collaborazione</a:t>
            </a:r>
            <a:r>
              <a:rPr lang="it-IT" sz="3200"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pic>
        <p:nvPicPr>
          <p:cNvPr id="6" name="Picture 2" descr="Risultati immagini per docente di sostegno figura specializzata">
            <a:extLst>
              <a:ext uri="{FF2B5EF4-FFF2-40B4-BE49-F238E27FC236}">
                <a16:creationId xmlns:a16="http://schemas.microsoft.com/office/drawing/2014/main" id="{E8E26965-9145-4D72-BE1E-F5EBDF93BC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3059" y="395310"/>
            <a:ext cx="2179741" cy="1740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852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3556931" y="155201"/>
            <a:ext cx="4339216" cy="908797"/>
          </a:xfrm>
        </p:spPr>
        <p:txBody>
          <a:bodyPr/>
          <a:lstStyle/>
          <a:p>
            <a:r>
              <a:rPr lang="it-IT" b="1" dirty="0">
                <a:solidFill>
                  <a:srgbClr val="FF0000"/>
                </a:solidFill>
              </a:rPr>
              <a:t>LEGGE 104/92</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00446" y="1168468"/>
            <a:ext cx="11456126" cy="4510880"/>
          </a:xfrm>
        </p:spPr>
        <p:txBody>
          <a:bodyPr>
            <a:normAutofit fontScale="40000" lnSpcReduction="20000"/>
          </a:bodyPr>
          <a:lstStyle/>
          <a:p>
            <a:pPr algn="just"/>
            <a:r>
              <a:rPr lang="it-IT" sz="5500" b="1" dirty="0">
                <a:solidFill>
                  <a:schemeClr val="tx1"/>
                </a:solidFill>
                <a:latin typeface="Times New Roman" panose="02020603050405020304" pitchFamily="18" charset="0"/>
                <a:cs typeface="Times New Roman" panose="02020603050405020304" pitchFamily="18" charset="0"/>
              </a:rPr>
              <a:t>ART. 14 – MODALITÀ DI ATTUAZIONE DELL'INTEGRAZIONE</a:t>
            </a:r>
          </a:p>
          <a:p>
            <a:pPr algn="just"/>
            <a:r>
              <a:rPr lang="it-IT" sz="5500" b="1" dirty="0">
                <a:solidFill>
                  <a:schemeClr val="tx1"/>
                </a:solidFill>
                <a:latin typeface="Times New Roman" panose="02020603050405020304" pitchFamily="18" charset="0"/>
                <a:cs typeface="Times New Roman" panose="02020603050405020304" pitchFamily="18" charset="0"/>
              </a:rPr>
              <a:t>Il ministro della pubblica istruzione provvede:</a:t>
            </a:r>
          </a:p>
          <a:p>
            <a:pPr algn="just"/>
            <a:r>
              <a:rPr lang="it-IT" sz="5500" dirty="0">
                <a:solidFill>
                  <a:schemeClr val="tx1"/>
                </a:solidFill>
                <a:latin typeface="Times New Roman" panose="02020603050405020304" pitchFamily="18" charset="0"/>
                <a:cs typeface="Times New Roman" panose="02020603050405020304" pitchFamily="18" charset="0"/>
              </a:rPr>
              <a:t>-alla </a:t>
            </a:r>
            <a:r>
              <a:rPr lang="it-IT" sz="5500" b="1" dirty="0">
                <a:solidFill>
                  <a:schemeClr val="tx1"/>
                </a:solidFill>
                <a:latin typeface="Times New Roman" panose="02020603050405020304" pitchFamily="18" charset="0"/>
                <a:cs typeface="Times New Roman" panose="02020603050405020304" pitchFamily="18" charset="0"/>
              </a:rPr>
              <a:t>formazione </a:t>
            </a:r>
            <a:r>
              <a:rPr lang="it-IT" sz="5500" dirty="0">
                <a:solidFill>
                  <a:schemeClr val="tx1"/>
                </a:solidFill>
                <a:latin typeface="Times New Roman" panose="02020603050405020304" pitchFamily="18" charset="0"/>
                <a:cs typeface="Times New Roman" panose="02020603050405020304" pitchFamily="18" charset="0"/>
              </a:rPr>
              <a:t>e all'</a:t>
            </a:r>
            <a:r>
              <a:rPr lang="it-IT" sz="5500" b="1" dirty="0">
                <a:solidFill>
                  <a:schemeClr val="tx1"/>
                </a:solidFill>
                <a:latin typeface="Times New Roman" panose="02020603050405020304" pitchFamily="18" charset="0"/>
                <a:cs typeface="Times New Roman" panose="02020603050405020304" pitchFamily="18" charset="0"/>
              </a:rPr>
              <a:t>aggiornamento </a:t>
            </a:r>
            <a:r>
              <a:rPr lang="it-IT" sz="5500" dirty="0">
                <a:solidFill>
                  <a:schemeClr val="tx1"/>
                </a:solidFill>
                <a:latin typeface="Times New Roman" panose="02020603050405020304" pitchFamily="18" charset="0"/>
                <a:cs typeface="Times New Roman" panose="02020603050405020304" pitchFamily="18" charset="0"/>
              </a:rPr>
              <a:t>del personale docente per l'acquisizione di conoscenze in materia di integrazione scolastica degli studenti handicappati </a:t>
            </a:r>
          </a:p>
          <a:p>
            <a:pPr algn="just"/>
            <a:r>
              <a:rPr lang="it-IT" sz="5500" dirty="0">
                <a:solidFill>
                  <a:schemeClr val="tx1"/>
                </a:solidFill>
                <a:latin typeface="Times New Roman" panose="02020603050405020304" pitchFamily="18" charset="0"/>
                <a:cs typeface="Times New Roman" panose="02020603050405020304" pitchFamily="18" charset="0"/>
              </a:rPr>
              <a:t>-all'attivazione di forme sistematiche di </a:t>
            </a:r>
            <a:r>
              <a:rPr lang="it-IT" sz="5500" b="1" dirty="0">
                <a:solidFill>
                  <a:schemeClr val="tx1"/>
                </a:solidFill>
                <a:latin typeface="Times New Roman" panose="02020603050405020304" pitchFamily="18" charset="0"/>
                <a:cs typeface="Times New Roman" panose="02020603050405020304" pitchFamily="18" charset="0"/>
              </a:rPr>
              <a:t>orientamento</a:t>
            </a:r>
            <a:r>
              <a:rPr lang="it-IT" sz="5500" dirty="0">
                <a:solidFill>
                  <a:schemeClr val="tx1"/>
                </a:solidFill>
                <a:latin typeface="Times New Roman" panose="02020603050405020304" pitchFamily="18" charset="0"/>
                <a:cs typeface="Times New Roman" panose="02020603050405020304" pitchFamily="18" charset="0"/>
              </a:rPr>
              <a:t>, particolarmente qualificate per la persona handicappata</a:t>
            </a:r>
          </a:p>
          <a:p>
            <a:pPr algn="just"/>
            <a:r>
              <a:rPr lang="it-IT" sz="5500" dirty="0">
                <a:solidFill>
                  <a:schemeClr val="tx1"/>
                </a:solidFill>
                <a:latin typeface="Times New Roman" panose="02020603050405020304" pitchFamily="18" charset="0"/>
                <a:cs typeface="Times New Roman" panose="02020603050405020304" pitchFamily="18" charset="0"/>
              </a:rPr>
              <a:t>- </a:t>
            </a:r>
            <a:r>
              <a:rPr lang="it-IT" sz="5500" b="1" dirty="0">
                <a:solidFill>
                  <a:schemeClr val="tx1"/>
                </a:solidFill>
                <a:latin typeface="Times New Roman" panose="02020603050405020304" pitchFamily="18" charset="0"/>
                <a:cs typeface="Times New Roman" panose="02020603050405020304" pitchFamily="18" charset="0"/>
              </a:rPr>
              <a:t>Necessità del titolo di specializzazione </a:t>
            </a:r>
            <a:r>
              <a:rPr lang="it-IT" sz="5500" dirty="0">
                <a:solidFill>
                  <a:schemeClr val="tx1"/>
                </a:solidFill>
                <a:latin typeface="Times New Roman" panose="02020603050405020304" pitchFamily="18" charset="0"/>
                <a:cs typeface="Times New Roman" panose="02020603050405020304" pitchFamily="18" charset="0"/>
              </a:rPr>
              <a:t>(possono essere utilizzati docenti di ruolo senza titolo solo nel caso in cui manchino docenti di ruolo e anche non di ruolo specializzati, comma 6)</a:t>
            </a:r>
            <a:endParaRPr lang="it-IT" sz="5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207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3787354" y="44722"/>
            <a:ext cx="3799307" cy="908797"/>
          </a:xfrm>
        </p:spPr>
        <p:txBody>
          <a:bodyPr/>
          <a:lstStyle/>
          <a:p>
            <a:r>
              <a:rPr lang="it-IT" b="1" dirty="0">
                <a:solidFill>
                  <a:srgbClr val="FF0000"/>
                </a:solidFill>
              </a:rPr>
              <a:t>LEGGE 104/92</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00446" y="1168467"/>
            <a:ext cx="11456126" cy="4864985"/>
          </a:xfrm>
        </p:spPr>
        <p:txBody>
          <a:bodyPr>
            <a:normAutofit fontScale="47500" lnSpcReduction="20000"/>
          </a:bodyPr>
          <a:lstStyle/>
          <a:p>
            <a:pPr algn="just"/>
            <a:r>
              <a:rPr lang="it-IT" sz="4900" b="1" dirty="0">
                <a:solidFill>
                  <a:schemeClr val="tx1"/>
                </a:solidFill>
                <a:latin typeface="Times New Roman" panose="02020603050405020304" pitchFamily="18" charset="0"/>
                <a:cs typeface="Times New Roman" panose="02020603050405020304" pitchFamily="18" charset="0"/>
              </a:rPr>
              <a:t>ART. 16 – VALUTAZIONE DEL RENDIMENTO E PROVE D'ESAME</a:t>
            </a:r>
          </a:p>
          <a:p>
            <a:pPr algn="just"/>
            <a:r>
              <a:rPr lang="it-IT" sz="4900" dirty="0">
                <a:solidFill>
                  <a:schemeClr val="tx1"/>
                </a:solidFill>
                <a:latin typeface="Times New Roman" panose="02020603050405020304" pitchFamily="18" charset="0"/>
                <a:cs typeface="Times New Roman" panose="02020603050405020304" pitchFamily="18" charset="0"/>
              </a:rPr>
              <a:t>La valutazione degli alunni handicappati da parte degli insegnanti avviene sulla base del piano educativo individualizzato.</a:t>
            </a:r>
          </a:p>
          <a:p>
            <a:pPr algn="just"/>
            <a:r>
              <a:rPr lang="it-IT" sz="4900" dirty="0">
                <a:solidFill>
                  <a:schemeClr val="tx1"/>
                </a:solidFill>
                <a:latin typeface="Times New Roman" panose="02020603050405020304" pitchFamily="18" charset="0"/>
                <a:cs typeface="Times New Roman" panose="02020603050405020304" pitchFamily="18" charset="0"/>
              </a:rPr>
              <a:t>Nella scuola dell'obbligo sono predisposte prove d'esame corrispondenti agli insegnamenti impartiti e idonee a valutare il progresso dell'allievo in rapporto alle sue potenzialità e ai livelli di apprendimento iniziali.</a:t>
            </a:r>
          </a:p>
          <a:p>
            <a:pPr algn="just"/>
            <a:r>
              <a:rPr lang="it-IT" sz="4900" dirty="0">
                <a:solidFill>
                  <a:schemeClr val="tx1"/>
                </a:solidFill>
                <a:latin typeface="Times New Roman" panose="02020603050405020304" pitchFamily="18" charset="0"/>
                <a:cs typeface="Times New Roman" panose="02020603050405020304" pitchFamily="18" charset="0"/>
              </a:rPr>
              <a:t>Nell'ambito della scuola secondaria di secondo grado, per gli alunni handicappati sono consentite prove equipollenti e tempi più lunghi per l'effettuazione delle prove scritte o grafiche e la presenza di assistenti per l'autonomia e la comunicazione.</a:t>
            </a:r>
          </a:p>
          <a:p>
            <a:pPr algn="just"/>
            <a:r>
              <a:rPr lang="it-IT" sz="4900" dirty="0">
                <a:solidFill>
                  <a:schemeClr val="tx1"/>
                </a:solidFill>
                <a:latin typeface="Times New Roman" panose="02020603050405020304" pitchFamily="18" charset="0"/>
                <a:cs typeface="Times New Roman" panose="02020603050405020304" pitchFamily="18" charset="0"/>
              </a:rPr>
              <a:t>Le prove vengono sostenute con l’uso degli ausili loro necessari.</a:t>
            </a:r>
            <a:endParaRPr lang="it-IT" sz="49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182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860441" y="609600"/>
            <a:ext cx="8189763" cy="1157681"/>
          </a:xfrm>
        </p:spPr>
        <p:txBody>
          <a:bodyPr>
            <a:normAutofit fontScale="90000"/>
          </a:bodyPr>
          <a:lstStyle/>
          <a:p>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r>
              <a:rPr lang="it-IT" b="1" dirty="0">
                <a:solidFill>
                  <a:srgbClr val="FF0000"/>
                </a:solidFill>
                <a:latin typeface="Times New Roman" panose="02020603050405020304" pitchFamily="18" charset="0"/>
                <a:cs typeface="Times New Roman" panose="02020603050405020304" pitchFamily="18" charset="0"/>
              </a:rPr>
              <a:t>Decreto Legislativo 297/1994</a:t>
            </a:r>
            <a:br>
              <a:rPr lang="it-IT" dirty="0">
                <a:solidFill>
                  <a:srgbClr val="FF0000"/>
                </a:solidFill>
                <a:latin typeface="Times New Roman" panose="02020603050405020304" pitchFamily="18" charset="0"/>
                <a:cs typeface="Times New Roman" panose="02020603050405020304" pitchFamily="18" charset="0"/>
              </a:rPr>
            </a:b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2080097"/>
            <a:ext cx="11456126" cy="3803178"/>
          </a:xfrm>
        </p:spPr>
        <p:txBody>
          <a:bodyPr>
            <a:normAutofit/>
          </a:bodyPr>
          <a:lstStyle/>
          <a:p>
            <a:r>
              <a:rPr lang="it-IT" i="1" dirty="0">
                <a:solidFill>
                  <a:schemeClr val="tx1"/>
                </a:solidFill>
                <a:latin typeface="Times New Roman" panose="02020603050405020304" pitchFamily="18" charset="0"/>
                <a:cs typeface="Times New Roman" panose="02020603050405020304" pitchFamily="18" charset="0"/>
              </a:rPr>
              <a:t>“Testo Unico delle disposizioni legislative in materia di istruzione”</a:t>
            </a:r>
          </a:p>
          <a:p>
            <a:pPr marL="342900" indent="-342900" algn="l">
              <a:buFont typeface="Wingdings" panose="05000000000000000000" pitchFamily="2" charset="2"/>
              <a:buChar char="Ø"/>
            </a:pPr>
            <a:r>
              <a:rPr lang="it-IT" sz="1800" b="1" dirty="0">
                <a:solidFill>
                  <a:schemeClr val="tx1"/>
                </a:solidFill>
                <a:latin typeface="Times New Roman" panose="02020603050405020304" pitchFamily="18" charset="0"/>
                <a:cs typeface="Times New Roman" panose="02020603050405020304" pitchFamily="18" charset="0"/>
              </a:rPr>
              <a:t>art. 126</a:t>
            </a:r>
            <a:r>
              <a:rPr lang="it-IT" sz="1800" dirty="0">
                <a:solidFill>
                  <a:schemeClr val="tx1"/>
                </a:solidFill>
                <a:latin typeface="Times New Roman" panose="02020603050405020304" pitchFamily="18" charset="0"/>
                <a:cs typeface="Times New Roman" panose="02020603050405020304" pitchFamily="18" charset="0"/>
              </a:rPr>
              <a:t>, prevede l’organizzazione per gruppi di alunni della classe oppure di classi diverse;</a:t>
            </a:r>
          </a:p>
          <a:p>
            <a:pPr marL="342900" indent="-342900" algn="l">
              <a:buFont typeface="Wingdings" panose="05000000000000000000" pitchFamily="2" charset="2"/>
              <a:buChar char="Ø"/>
            </a:pPr>
            <a:r>
              <a:rPr lang="it-IT" sz="1800" b="1" dirty="0">
                <a:solidFill>
                  <a:schemeClr val="tx1"/>
                </a:solidFill>
                <a:latin typeface="Times New Roman" panose="02020603050405020304" pitchFamily="18" charset="0"/>
                <a:cs typeface="Times New Roman" panose="02020603050405020304" pitchFamily="18" charset="0"/>
              </a:rPr>
              <a:t>art. 127 </a:t>
            </a:r>
            <a:r>
              <a:rPr lang="it-IT" sz="1800" dirty="0">
                <a:solidFill>
                  <a:schemeClr val="tx1"/>
                </a:solidFill>
                <a:latin typeface="Times New Roman" panose="02020603050405020304" pitchFamily="18" charset="0"/>
                <a:cs typeface="Times New Roman" panose="02020603050405020304" pitchFamily="18" charset="0"/>
              </a:rPr>
              <a:t>sottolinea l’importanza dell’interazione con i servizi specialistici e ospedalieri del territorio; </a:t>
            </a:r>
          </a:p>
          <a:p>
            <a:pPr marL="342900" indent="-342900" algn="l">
              <a:buFont typeface="Wingdings" panose="05000000000000000000" pitchFamily="2" charset="2"/>
              <a:buChar char="Ø"/>
            </a:pPr>
            <a:r>
              <a:rPr lang="it-IT" sz="1800" dirty="0">
                <a:solidFill>
                  <a:schemeClr val="tx1"/>
                </a:solidFill>
                <a:latin typeface="Times New Roman" panose="02020603050405020304" pitchFamily="18" charset="0"/>
                <a:cs typeface="Times New Roman" panose="02020603050405020304" pitchFamily="18" charset="0"/>
              </a:rPr>
              <a:t>l’</a:t>
            </a:r>
            <a:r>
              <a:rPr lang="it-IT" sz="1800" b="1" dirty="0">
                <a:solidFill>
                  <a:schemeClr val="tx1"/>
                </a:solidFill>
                <a:latin typeface="Times New Roman" panose="02020603050405020304" pitchFamily="18" charset="0"/>
                <a:cs typeface="Times New Roman" panose="02020603050405020304" pitchFamily="18" charset="0"/>
              </a:rPr>
              <a:t>art. 315 </a:t>
            </a:r>
            <a:r>
              <a:rPr lang="it-IT" sz="1800" dirty="0">
                <a:solidFill>
                  <a:schemeClr val="tx1"/>
                </a:solidFill>
                <a:latin typeface="Times New Roman" panose="02020603050405020304" pitchFamily="18" charset="0"/>
                <a:cs typeface="Times New Roman" panose="02020603050405020304" pitchFamily="18" charset="0"/>
              </a:rPr>
              <a:t>ribadisce la programmazione coordinata dei servizi scolastici con quelli sanitari, socio-assistenziali, culturali, ricreativi, sportivi e con altre attività sul territorio gestite da enti pubblici o privati.</a:t>
            </a:r>
          </a:p>
          <a:p>
            <a:endParaRPr lang="it-IT" sz="2800" b="1" i="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4158754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860441" y="609600"/>
            <a:ext cx="8189763" cy="1157681"/>
          </a:xfrm>
        </p:spPr>
        <p:txBody>
          <a:bodyPr>
            <a:normAutofit fontScale="90000"/>
          </a:bodyPr>
          <a:lstStyle/>
          <a:p>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r>
              <a:rPr lang="it-IT" b="1" dirty="0">
                <a:solidFill>
                  <a:srgbClr val="FF0000"/>
                </a:solidFill>
                <a:latin typeface="Times New Roman" panose="02020603050405020304" pitchFamily="18" charset="0"/>
                <a:cs typeface="Times New Roman" panose="02020603050405020304" pitchFamily="18" charset="0"/>
              </a:rPr>
              <a:t>D.P.R. del 24 febbraio 1994</a:t>
            </a:r>
            <a:br>
              <a:rPr lang="it-IT" dirty="0">
                <a:solidFill>
                  <a:srgbClr val="FF0000"/>
                </a:solidFill>
                <a:latin typeface="Times New Roman" panose="02020603050405020304" pitchFamily="18" charset="0"/>
                <a:cs typeface="Times New Roman" panose="02020603050405020304" pitchFamily="18" charset="0"/>
              </a:rPr>
            </a:b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1767281"/>
            <a:ext cx="11456126" cy="4115994"/>
          </a:xfrm>
        </p:spPr>
        <p:txBody>
          <a:bodyPr>
            <a:normAutofit/>
          </a:bodyPr>
          <a:lstStyle/>
          <a:p>
            <a:r>
              <a:rPr lang="it-IT" dirty="0">
                <a:solidFill>
                  <a:schemeClr val="tx1"/>
                </a:solidFill>
              </a:rPr>
              <a:t>“</a:t>
            </a:r>
            <a:r>
              <a:rPr lang="it-IT" i="1" dirty="0">
                <a:solidFill>
                  <a:schemeClr val="tx1"/>
                </a:solidFill>
              </a:rPr>
              <a:t>Atto di indirizzo e coordinamento relativo ai compiti delle unità sanitarie locali in materia di alcuni portatori di handicap</a:t>
            </a:r>
            <a:r>
              <a:rPr lang="it-IT" dirty="0">
                <a:solidFill>
                  <a:schemeClr val="tx1"/>
                </a:solidFill>
              </a:rPr>
              <a:t>”</a:t>
            </a:r>
          </a:p>
          <a:p>
            <a:endParaRPr lang="it-IT" dirty="0">
              <a:solidFill>
                <a:schemeClr val="tx1"/>
              </a:solidFill>
            </a:endParaRPr>
          </a:p>
          <a:p>
            <a:r>
              <a:rPr lang="it-IT" dirty="0">
                <a:solidFill>
                  <a:schemeClr val="tx1"/>
                </a:solidFill>
              </a:rPr>
              <a:t> </a:t>
            </a:r>
            <a:r>
              <a:rPr lang="it-IT" sz="2800" dirty="0">
                <a:solidFill>
                  <a:schemeClr val="tx1"/>
                </a:solidFill>
              </a:rPr>
              <a:t>Il decreto fissa le linee di indirizzo e coordinamento delle Regioni per disciplinare i compiti delle Unità Sanitarie Locali in relazione alla diagnosi funzionale, del profilo dinamico funzionale di cui al comma 5 e 6 art. 12 L. 104/92.</a:t>
            </a:r>
          </a:p>
          <a:p>
            <a:endParaRPr lang="it-IT" dirty="0"/>
          </a:p>
        </p:txBody>
      </p:sp>
    </p:spTree>
    <p:extLst>
      <p:ext uri="{BB962C8B-B14F-4D97-AF65-F5344CB8AC3E}">
        <p14:creationId xmlns:p14="http://schemas.microsoft.com/office/powerpoint/2010/main" val="2707434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860441" y="609600"/>
            <a:ext cx="8189763" cy="1157681"/>
          </a:xfrm>
        </p:spPr>
        <p:txBody>
          <a:bodyPr>
            <a:normAutofit fontScale="90000"/>
          </a:bodyPr>
          <a:lstStyle/>
          <a:p>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r>
              <a:rPr lang="it-IT" b="1" dirty="0">
                <a:solidFill>
                  <a:srgbClr val="FF0000"/>
                </a:solidFill>
                <a:latin typeface="Times New Roman" panose="02020603050405020304" pitchFamily="18" charset="0"/>
                <a:cs typeface="Times New Roman" panose="02020603050405020304" pitchFamily="18" charset="0"/>
              </a:rPr>
              <a:t>TESTO UNICO L. 297/94</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2243015"/>
            <a:ext cx="11456126" cy="3640260"/>
          </a:xfrm>
        </p:spPr>
        <p:txBody>
          <a:bodyPr>
            <a:normAutofit/>
          </a:bodyPr>
          <a:lstStyle/>
          <a:p>
            <a:r>
              <a:rPr lang="it-IT" sz="3600" dirty="0">
                <a:solidFill>
                  <a:schemeClr val="tx1"/>
                </a:solidFill>
              </a:rPr>
              <a:t>L'assegnazione dell'insegnante per le attività di sostegno alla classe rappresenta la “vera” natura del ruolo che egli svolge nel processo di integrazione.</a:t>
            </a:r>
          </a:p>
          <a:p>
            <a:endParaRPr lang="it-IT" dirty="0"/>
          </a:p>
        </p:txBody>
      </p:sp>
    </p:spTree>
    <p:extLst>
      <p:ext uri="{BB962C8B-B14F-4D97-AF65-F5344CB8AC3E}">
        <p14:creationId xmlns:p14="http://schemas.microsoft.com/office/powerpoint/2010/main" val="3760540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860441" y="609600"/>
            <a:ext cx="8189763" cy="1157681"/>
          </a:xfrm>
        </p:spPr>
        <p:txBody>
          <a:bodyPr>
            <a:normAutofit fontScale="90000"/>
          </a:bodyPr>
          <a:lstStyle/>
          <a:p>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br>
              <a:rPr lang="it-IT" b="1" dirty="0">
                <a:solidFill>
                  <a:srgbClr val="FF0000"/>
                </a:solidFill>
                <a:latin typeface="Times New Roman" panose="02020603050405020304" pitchFamily="18" charset="0"/>
                <a:cs typeface="Times New Roman" panose="02020603050405020304" pitchFamily="18" charset="0"/>
              </a:rPr>
            </a:br>
            <a:r>
              <a:rPr lang="it-IT" b="1" dirty="0">
                <a:solidFill>
                  <a:srgbClr val="FF0000"/>
                </a:solidFill>
                <a:latin typeface="Times New Roman" panose="02020603050405020304" pitchFamily="18" charset="0"/>
                <a:cs typeface="Times New Roman" panose="02020603050405020304" pitchFamily="18" charset="0"/>
              </a:rPr>
              <a:t>LEGGE n. 17 del 28/01/1994</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2243015"/>
            <a:ext cx="11456126" cy="3640260"/>
          </a:xfrm>
        </p:spPr>
        <p:txBody>
          <a:bodyPr>
            <a:normAutofit/>
          </a:bodyPr>
          <a:lstStyle/>
          <a:p>
            <a:r>
              <a:rPr lang="it-IT" dirty="0">
                <a:solidFill>
                  <a:schemeClr val="tx1"/>
                </a:solidFill>
              </a:rPr>
              <a:t>"</a:t>
            </a:r>
            <a:r>
              <a:rPr lang="it-IT" i="1" dirty="0">
                <a:solidFill>
                  <a:schemeClr val="tx1"/>
                </a:solidFill>
              </a:rPr>
              <a:t>Integrazione e modifica della legge-quadro 5 febbraio 1992, n. 104, per l'assistenza, l'integrazione sociale e i diritti delle persone handicappate". </a:t>
            </a:r>
          </a:p>
          <a:p>
            <a:endParaRPr lang="it-IT" i="1" dirty="0">
              <a:solidFill>
                <a:schemeClr val="tx1"/>
              </a:solidFill>
            </a:endParaRPr>
          </a:p>
          <a:p>
            <a:r>
              <a:rPr lang="it-IT" sz="3200" dirty="0">
                <a:solidFill>
                  <a:schemeClr val="tx1"/>
                </a:solidFill>
              </a:rPr>
              <a:t>La legge</a:t>
            </a:r>
            <a:r>
              <a:rPr lang="it-IT" sz="3200" i="1" dirty="0">
                <a:solidFill>
                  <a:schemeClr val="tx1"/>
                </a:solidFill>
              </a:rPr>
              <a:t>  apporta modifiche e integrazione agli articoli 13 e 16 della Legge quadro 104/92 in favore degli studenti handicappati iscritti all'università.</a:t>
            </a:r>
            <a:endParaRPr lang="it-IT" sz="3200" dirty="0">
              <a:solidFill>
                <a:schemeClr val="tx1"/>
              </a:solidFill>
            </a:endParaRPr>
          </a:p>
          <a:p>
            <a:endParaRPr lang="it-IT" dirty="0"/>
          </a:p>
        </p:txBody>
      </p:sp>
    </p:spTree>
    <p:extLst>
      <p:ext uri="{BB962C8B-B14F-4D97-AF65-F5344CB8AC3E}">
        <p14:creationId xmlns:p14="http://schemas.microsoft.com/office/powerpoint/2010/main" val="1135251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3926047" y="117446"/>
            <a:ext cx="4062379" cy="1265969"/>
          </a:xfrm>
        </p:spPr>
        <p:txBody>
          <a:bodyPr>
            <a:normAutofit/>
          </a:bodyPr>
          <a:lstStyle/>
          <a:p>
            <a:r>
              <a:rPr lang="it-IT" dirty="0">
                <a:solidFill>
                  <a:srgbClr val="FF0000"/>
                </a:solidFill>
              </a:rPr>
              <a:t> </a:t>
            </a:r>
            <a:r>
              <a:rPr lang="it-IT" b="1" dirty="0">
                <a:solidFill>
                  <a:srgbClr val="FF0000"/>
                </a:solidFill>
              </a:rPr>
              <a:t>DPR 275/99</a:t>
            </a:r>
            <a:br>
              <a:rPr lang="it-IT" dirty="0">
                <a:solidFill>
                  <a:srgbClr val="FF0000"/>
                </a:solidFill>
              </a:rPr>
            </a:b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00446" y="1666445"/>
            <a:ext cx="11456126" cy="3241116"/>
          </a:xfrm>
        </p:spPr>
        <p:txBody>
          <a:bodyPr>
            <a:normAutofit/>
          </a:bodyPr>
          <a:lstStyle/>
          <a:p>
            <a:r>
              <a:rPr lang="it-IT" i="1" dirty="0">
                <a:solidFill>
                  <a:schemeClr val="tx1"/>
                </a:solidFill>
              </a:rPr>
              <a:t>“Regolamento recante norme in materia di Autonomia delle istituzioni scolastiche”</a:t>
            </a:r>
            <a:endParaRPr lang="it-IT" dirty="0">
              <a:solidFill>
                <a:schemeClr val="tx1"/>
              </a:solidFill>
            </a:endParaRPr>
          </a:p>
          <a:p>
            <a:endParaRPr lang="it-IT" dirty="0">
              <a:solidFill>
                <a:schemeClr val="tx1"/>
              </a:solidFill>
            </a:endParaRPr>
          </a:p>
          <a:p>
            <a:pPr algn="just"/>
            <a:r>
              <a:rPr lang="it-IT" sz="3200" dirty="0">
                <a:solidFill>
                  <a:schemeClr val="tx1"/>
                </a:solidFill>
              </a:rPr>
              <a:t>Tale decreto ribadisce il ruolo dell’insegnante di sostegno contitolare all’interno del consiglio di classe affermato dalla legge 104.</a:t>
            </a:r>
          </a:p>
          <a:p>
            <a:pPr algn="just"/>
            <a:endParaRPr lang="it-IT" sz="3200" b="1" i="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124692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273908" y="117446"/>
            <a:ext cx="8245229" cy="1914554"/>
          </a:xfrm>
        </p:spPr>
        <p:txBody>
          <a:bodyPr>
            <a:normAutofit/>
          </a:bodyPr>
          <a:lstStyle/>
          <a:p>
            <a:r>
              <a:rPr lang="it-IT" dirty="0">
                <a:solidFill>
                  <a:srgbClr val="FF0000"/>
                </a:solidFill>
              </a:rPr>
              <a:t> </a:t>
            </a:r>
            <a:r>
              <a:rPr lang="it-IT" b="1" dirty="0">
                <a:solidFill>
                  <a:srgbClr val="FF0000"/>
                </a:solidFill>
              </a:rPr>
              <a:t>NOTA MINISTERIALE</a:t>
            </a:r>
            <a:br>
              <a:rPr lang="it-IT" b="1" dirty="0">
                <a:solidFill>
                  <a:srgbClr val="FF0000"/>
                </a:solidFill>
              </a:rPr>
            </a:br>
            <a:r>
              <a:rPr lang="it-IT" b="1" dirty="0">
                <a:solidFill>
                  <a:srgbClr val="FF0000"/>
                </a:solidFill>
              </a:rPr>
              <a:t>PROT. N. 4798 del 25 luglio 2015</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36989" y="2544187"/>
            <a:ext cx="11456126" cy="3241116"/>
          </a:xfrm>
        </p:spPr>
        <p:txBody>
          <a:bodyPr>
            <a:normAutofit/>
          </a:bodyPr>
          <a:lstStyle/>
          <a:p>
            <a:pPr algn="just"/>
            <a:r>
              <a:rPr lang="it-IT" sz="4000" dirty="0">
                <a:solidFill>
                  <a:schemeClr val="tx1"/>
                </a:solidFill>
              </a:rPr>
              <a:t>ribadisce la necessità del coinvolgimento di tutto il personale docente, curriculare e per le attività di sostegno</a:t>
            </a:r>
          </a:p>
          <a:p>
            <a:pPr algn="just"/>
            <a:endParaRPr lang="it-IT" sz="3200" b="1" i="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1529668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094155" y="361496"/>
            <a:ext cx="9026768" cy="959303"/>
          </a:xfrm>
        </p:spPr>
        <p:txBody>
          <a:bodyPr>
            <a:normAutofit/>
          </a:bodyPr>
          <a:lstStyle/>
          <a:p>
            <a:r>
              <a:rPr lang="it-IT" dirty="0">
                <a:solidFill>
                  <a:srgbClr val="FF0000"/>
                </a:solidFill>
              </a:rPr>
              <a:t> </a:t>
            </a:r>
            <a:r>
              <a:rPr lang="it-IT" b="1" dirty="0">
                <a:solidFill>
                  <a:srgbClr val="FF0000"/>
                </a:solidFill>
              </a:rPr>
              <a:t>L’ORGANIZZAZIONE DELL’INCLUSIONE</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36989" y="1469292"/>
            <a:ext cx="11456126" cy="4316011"/>
          </a:xfrm>
        </p:spPr>
        <p:txBody>
          <a:bodyPr>
            <a:normAutofit/>
          </a:bodyPr>
          <a:lstStyle/>
          <a:p>
            <a:pPr algn="just"/>
            <a:r>
              <a:rPr lang="it-IT" b="1" i="1" u="sng" dirty="0">
                <a:solidFill>
                  <a:schemeClr val="tx1"/>
                </a:solidFill>
              </a:rPr>
              <a:t>LEGGE n. 328 dell’08/11/2000</a:t>
            </a:r>
            <a:r>
              <a:rPr lang="it-IT" b="1" i="1" dirty="0">
                <a:solidFill>
                  <a:schemeClr val="tx1"/>
                </a:solidFill>
              </a:rPr>
              <a:t> </a:t>
            </a:r>
            <a:r>
              <a:rPr lang="it-IT" i="1" dirty="0">
                <a:solidFill>
                  <a:schemeClr val="tx1"/>
                </a:solidFill>
              </a:rPr>
              <a:t>“Legge quadro per la realizzazione del sistema integrato di interventi e servizi sociali".  </a:t>
            </a:r>
          </a:p>
          <a:p>
            <a:pPr algn="just"/>
            <a:r>
              <a:rPr lang="it-IT" b="1" u="sng" dirty="0">
                <a:solidFill>
                  <a:schemeClr val="tx1"/>
                </a:solidFill>
              </a:rPr>
              <a:t>LEGGE n. 170 dell’8/10/2010 sui DSA</a:t>
            </a:r>
            <a:r>
              <a:rPr lang="it-IT" b="1" dirty="0">
                <a:solidFill>
                  <a:schemeClr val="tx1"/>
                </a:solidFill>
              </a:rPr>
              <a:t>: </a:t>
            </a:r>
            <a:r>
              <a:rPr lang="it-IT" dirty="0">
                <a:solidFill>
                  <a:schemeClr val="tx1"/>
                </a:solidFill>
              </a:rPr>
              <a:t>“</a:t>
            </a:r>
            <a:r>
              <a:rPr lang="it-IT" i="1" dirty="0">
                <a:solidFill>
                  <a:schemeClr val="tx1"/>
                </a:solidFill>
              </a:rPr>
              <a:t>Nuove norme in materia di disturbi specifici di apprendimento in ambito scolastico</a:t>
            </a:r>
            <a:r>
              <a:rPr lang="it-IT" dirty="0">
                <a:solidFill>
                  <a:schemeClr val="tx1"/>
                </a:solidFill>
              </a:rPr>
              <a:t>”.</a:t>
            </a:r>
          </a:p>
          <a:p>
            <a:pPr algn="just"/>
            <a:r>
              <a:rPr lang="it-IT" b="1" u="sng" dirty="0">
                <a:solidFill>
                  <a:schemeClr val="tx1"/>
                </a:solidFill>
              </a:rPr>
              <a:t>DIRETTIVA M. del 27 dicembre 2012</a:t>
            </a:r>
            <a:r>
              <a:rPr lang="it-IT" dirty="0">
                <a:solidFill>
                  <a:schemeClr val="tx1"/>
                </a:solidFill>
              </a:rPr>
              <a:t> “</a:t>
            </a:r>
            <a:r>
              <a:rPr lang="it-IT" i="1" dirty="0">
                <a:solidFill>
                  <a:schemeClr val="tx1"/>
                </a:solidFill>
              </a:rPr>
              <a:t>Strumenti di intervento per alunni con Bisogni educativi speciali e organizzazione territoriale</a:t>
            </a:r>
            <a:r>
              <a:rPr lang="it-IT" dirty="0">
                <a:solidFill>
                  <a:schemeClr val="tx1"/>
                </a:solidFill>
              </a:rPr>
              <a:t>”: istituisce i GLI </a:t>
            </a:r>
          </a:p>
          <a:p>
            <a:pPr algn="just"/>
            <a:r>
              <a:rPr lang="it-IT" b="1" u="sng" dirty="0">
                <a:solidFill>
                  <a:schemeClr val="tx1"/>
                </a:solidFill>
              </a:rPr>
              <a:t>C.M. n. 8 del 6 marzo 2013</a:t>
            </a:r>
            <a:r>
              <a:rPr lang="it-IT" dirty="0">
                <a:solidFill>
                  <a:schemeClr val="tx1"/>
                </a:solidFill>
              </a:rPr>
              <a:t>: suggerisce azioni a livello di singola istituzione scolastica e costituzione del GLI (Gruppo di Lavoro per l’Inclusione) esteso alle problematiche relative a tutti i BES.</a:t>
            </a:r>
          </a:p>
          <a:p>
            <a:pPr algn="just"/>
            <a:r>
              <a:rPr lang="it-IT" b="1" u="sng" dirty="0">
                <a:solidFill>
                  <a:schemeClr val="tx1"/>
                </a:solidFill>
              </a:rPr>
              <a:t>Nota n.1551 del 27 giugno 2013</a:t>
            </a:r>
            <a:r>
              <a:rPr lang="it-IT" dirty="0">
                <a:solidFill>
                  <a:schemeClr val="tx1"/>
                </a:solidFill>
              </a:rPr>
              <a:t>: PIANO ANNUALE INCLUSIVITA’ (P.A.I.)</a:t>
            </a:r>
          </a:p>
          <a:p>
            <a:pPr algn="just"/>
            <a:endParaRPr lang="it-IT" sz="3200" b="1" i="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156897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094155" y="361496"/>
            <a:ext cx="9026768" cy="959303"/>
          </a:xfrm>
        </p:spPr>
        <p:txBody>
          <a:bodyPr>
            <a:normAutofit/>
          </a:bodyPr>
          <a:lstStyle/>
          <a:p>
            <a:r>
              <a:rPr lang="it-IT" dirty="0">
                <a:solidFill>
                  <a:srgbClr val="FF0000"/>
                </a:solidFill>
              </a:rPr>
              <a:t> </a:t>
            </a:r>
            <a:r>
              <a:rPr lang="it-IT" b="1" dirty="0">
                <a:solidFill>
                  <a:srgbClr val="FF0000"/>
                </a:solidFill>
              </a:rPr>
              <a:t>L’ORGANIZZAZIONE DELL’INCLUSIONE</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36989" y="1469292"/>
            <a:ext cx="11456126" cy="4316011"/>
          </a:xfrm>
        </p:spPr>
        <p:txBody>
          <a:bodyPr>
            <a:normAutofit/>
          </a:bodyPr>
          <a:lstStyle/>
          <a:p>
            <a:pPr lvl="0" algn="just"/>
            <a:r>
              <a:rPr lang="it-IT" b="1" u="sng" dirty="0">
                <a:solidFill>
                  <a:schemeClr val="tx1"/>
                </a:solidFill>
              </a:rPr>
              <a:t>Nota n. 2563 del 22 novembre 2013</a:t>
            </a:r>
            <a:r>
              <a:rPr lang="it-IT" dirty="0">
                <a:solidFill>
                  <a:schemeClr val="tx1"/>
                </a:solidFill>
              </a:rPr>
              <a:t>: “</a:t>
            </a:r>
            <a:r>
              <a:rPr lang="it-IT" i="1" dirty="0">
                <a:solidFill>
                  <a:schemeClr val="tx1"/>
                </a:solidFill>
              </a:rPr>
              <a:t>Chiarimenti di applicazione alla Direttiva del 27.12.2012</a:t>
            </a:r>
            <a:r>
              <a:rPr lang="it-IT" dirty="0">
                <a:solidFill>
                  <a:schemeClr val="tx1"/>
                </a:solidFill>
              </a:rPr>
              <a:t>”.</a:t>
            </a:r>
          </a:p>
          <a:p>
            <a:pPr marL="342900" lvl="0" indent="-342900" algn="just">
              <a:buFont typeface="Arial" panose="020B0604020202020204" pitchFamily="34" charset="0"/>
              <a:buChar char="•"/>
            </a:pPr>
            <a:r>
              <a:rPr lang="it-IT" dirty="0">
                <a:solidFill>
                  <a:schemeClr val="tx1"/>
                </a:solidFill>
              </a:rPr>
              <a:t>Piano annuale per l’inclusione (PAI, da redigere al termine di ogni anno scolastico, approvare nel Collegio dei Docenti di Giugno ed è parte integrante del POF);</a:t>
            </a:r>
          </a:p>
          <a:p>
            <a:pPr marL="342900" lvl="0" indent="-342900" algn="just">
              <a:buFont typeface="Arial" panose="020B0604020202020204" pitchFamily="34" charset="0"/>
              <a:buChar char="•"/>
            </a:pPr>
            <a:r>
              <a:rPr lang="it-IT" dirty="0">
                <a:solidFill>
                  <a:schemeClr val="tx1"/>
                </a:solidFill>
              </a:rPr>
              <a:t>Gruppi di lavoro per l’inclusione</a:t>
            </a:r>
          </a:p>
          <a:p>
            <a:pPr marL="342900" lvl="0" indent="-342900" algn="just">
              <a:buFont typeface="Arial" panose="020B0604020202020204" pitchFamily="34" charset="0"/>
              <a:buChar char="•"/>
            </a:pPr>
            <a:r>
              <a:rPr lang="it-IT" dirty="0">
                <a:solidFill>
                  <a:schemeClr val="tx1"/>
                </a:solidFill>
              </a:rPr>
              <a:t>Organizzazione territoriale per l’inclusione (Legge n. 35 del 4/4/2012: creazione di una rete di scuole- polo per l’inclusione) e rapporti con CTI (Centri Territoriali per l’Inclusione)e CTS (Centri territoriali di Supporto) e i GLIP (Gruppi di lavoro interistituzionali: art. 15 legge n.104/92)</a:t>
            </a:r>
          </a:p>
          <a:p>
            <a:pPr algn="just"/>
            <a:endParaRPr lang="it-IT" sz="3200" b="1" i="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895753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E8A73F83-FB76-4C5B-A8CC-AD5A2CB307F2}"/>
              </a:ext>
            </a:extLst>
          </p:cNvPr>
          <p:cNvSpPr>
            <a:spLocks noGrp="1"/>
          </p:cNvSpPr>
          <p:nvPr>
            <p:ph type="subTitle" idx="1"/>
          </p:nvPr>
        </p:nvSpPr>
        <p:spPr>
          <a:xfrm>
            <a:off x="564829" y="2102339"/>
            <a:ext cx="10607040" cy="3378031"/>
          </a:xfrm>
        </p:spPr>
        <p:txBody>
          <a:bodyPr>
            <a:noAutofit/>
          </a:bodyPr>
          <a:lstStyle/>
          <a:p>
            <a:pPr algn="just"/>
            <a:r>
              <a:rPr lang="it-IT" sz="3200" dirty="0">
                <a:solidFill>
                  <a:schemeClr val="tx1"/>
                </a:solidFill>
              </a:rPr>
              <a:t>è un </a:t>
            </a:r>
            <a:r>
              <a:rPr lang="it-IT" sz="3200" b="1" dirty="0">
                <a:solidFill>
                  <a:schemeClr val="tx1"/>
                </a:solidFill>
              </a:rPr>
              <a:t>riduttore di complessità </a:t>
            </a:r>
            <a:r>
              <a:rPr lang="it-IT" sz="3200" dirty="0">
                <a:solidFill>
                  <a:schemeClr val="tx1"/>
                </a:solidFill>
              </a:rPr>
              <a:t>e quindi deve essere un costruttore di trame, di reti tra gli alunni della classe, tra i docenti, tra i genitori e gli enti esterni.</a:t>
            </a:r>
          </a:p>
          <a:p>
            <a:pPr algn="just"/>
            <a:r>
              <a:rPr lang="it-IT" sz="3200" dirty="0">
                <a:solidFill>
                  <a:schemeClr val="tx1"/>
                </a:solidFill>
              </a:rPr>
              <a:t>Scopo del docente di sostegno È PROMUOVERE E FAVORIRE LA CULTURA DELL’</a:t>
            </a:r>
            <a:r>
              <a:rPr lang="it-IT" sz="3200" b="1" dirty="0">
                <a:solidFill>
                  <a:schemeClr val="tx1"/>
                </a:solidFill>
              </a:rPr>
              <a:t>inclusione</a:t>
            </a:r>
            <a:r>
              <a:rPr lang="it-IT" sz="3200" dirty="0">
                <a:solidFill>
                  <a:schemeClr val="tx1">
                    <a:lumMod val="95000"/>
                    <a:lumOff val="5000"/>
                  </a:schemeClr>
                </a:solidFill>
                <a:latin typeface="Times New Roman" panose="02020603050405020304" pitchFamily="18" charset="0"/>
                <a:cs typeface="Times New Roman" panose="02020603050405020304" pitchFamily="18" charset="0"/>
              </a:rPr>
              <a:t>.</a:t>
            </a:r>
          </a:p>
          <a:p>
            <a:pPr algn="just"/>
            <a:endParaRPr lang="it-IT" sz="3200" dirty="0">
              <a:solidFill>
                <a:schemeClr val="tx1"/>
              </a:solidFill>
            </a:endParaRPr>
          </a:p>
        </p:txBody>
      </p:sp>
      <p:sp>
        <p:nvSpPr>
          <p:cNvPr id="4" name="Titolo 1">
            <a:extLst>
              <a:ext uri="{FF2B5EF4-FFF2-40B4-BE49-F238E27FC236}">
                <a16:creationId xmlns:a16="http://schemas.microsoft.com/office/drawing/2014/main" id="{2C783389-3147-43B2-A010-D9382EFFEEA9}"/>
              </a:ext>
            </a:extLst>
          </p:cNvPr>
          <p:cNvSpPr>
            <a:spLocks noGrp="1"/>
          </p:cNvSpPr>
          <p:nvPr>
            <p:ph type="ctrTitle"/>
          </p:nvPr>
        </p:nvSpPr>
        <p:spPr>
          <a:xfrm>
            <a:off x="1685698" y="965169"/>
            <a:ext cx="8689976" cy="933969"/>
          </a:xfrm>
        </p:spPr>
        <p:txBody>
          <a:bodyPr/>
          <a:lstStyle/>
          <a:p>
            <a:r>
              <a:rPr lang="it-IT" dirty="0"/>
              <a:t>IL DOCENTE DI SOSTEGNO</a:t>
            </a:r>
          </a:p>
        </p:txBody>
      </p:sp>
    </p:spTree>
    <p:extLst>
      <p:ext uri="{BB962C8B-B14F-4D97-AF65-F5344CB8AC3E}">
        <p14:creationId xmlns:p14="http://schemas.microsoft.com/office/powerpoint/2010/main" val="2421813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094155" y="361496"/>
            <a:ext cx="9026768" cy="959303"/>
          </a:xfrm>
        </p:spPr>
        <p:txBody>
          <a:bodyPr>
            <a:normAutofit/>
          </a:bodyPr>
          <a:lstStyle/>
          <a:p>
            <a:r>
              <a:rPr lang="it-IT" dirty="0">
                <a:solidFill>
                  <a:srgbClr val="FF0000"/>
                </a:solidFill>
              </a:rPr>
              <a:t> </a:t>
            </a:r>
            <a:r>
              <a:rPr lang="it-IT" b="1" dirty="0">
                <a:solidFill>
                  <a:srgbClr val="FF0000"/>
                </a:solidFill>
              </a:rPr>
              <a:t>L’ORGANIZZAZIONE DELL’INCLUSIONE</a:t>
            </a:r>
            <a:endParaRPr lang="it-IT" dirty="0">
              <a:solidFill>
                <a:srgbClr val="FF0000"/>
              </a:solidFill>
            </a:endParaRP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36989" y="1469292"/>
            <a:ext cx="11456126" cy="4316011"/>
          </a:xfrm>
        </p:spPr>
        <p:txBody>
          <a:bodyPr>
            <a:normAutofit fontScale="92500"/>
          </a:bodyPr>
          <a:lstStyle/>
          <a:p>
            <a:pPr algn="just"/>
            <a:endParaRPr lang="it-IT" sz="3200" b="1" i="1"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it-IT" sz="2600" b="1" u="sng" dirty="0">
                <a:solidFill>
                  <a:schemeClr val="tx1"/>
                </a:solidFill>
              </a:rPr>
              <a:t>LEGGE n. 107 del 13 luglio 2015 “La Buona Scuola”</a:t>
            </a:r>
            <a:r>
              <a:rPr lang="it-IT" sz="2600" dirty="0">
                <a:solidFill>
                  <a:schemeClr val="tx1"/>
                </a:solidFill>
              </a:rPr>
              <a:t> (entrata in vigore il 16/07/2015). Questa legge ha dato una delega in bianco al governo in merito all’inclusione scolastica degli alunni con disabilità e con bisogni educativi speciali. </a:t>
            </a:r>
            <a:r>
              <a:rPr lang="it-IT" sz="2600" b="1" dirty="0">
                <a:solidFill>
                  <a:schemeClr val="tx1"/>
                </a:solidFill>
              </a:rPr>
              <a:t>L’inclusione scolastica diventa un tema condiviso.</a:t>
            </a:r>
            <a:endParaRPr lang="it-IT" sz="2600" dirty="0">
              <a:solidFill>
                <a:schemeClr val="tx1"/>
              </a:solidFill>
            </a:endParaRPr>
          </a:p>
          <a:p>
            <a:pPr algn="just"/>
            <a:r>
              <a:rPr lang="it-IT" sz="2600" b="1" u="sng" dirty="0">
                <a:solidFill>
                  <a:schemeClr val="tx1"/>
                </a:solidFill>
                <a:latin typeface="Times New Roman" panose="02020603050405020304" pitchFamily="18" charset="0"/>
                <a:cs typeface="Times New Roman" panose="02020603050405020304" pitchFamily="18" charset="0"/>
              </a:rPr>
              <a:t>LEGGE n. 134 del 18/08/2015 </a:t>
            </a:r>
            <a:r>
              <a:rPr lang="it-IT" sz="2600" dirty="0">
                <a:solidFill>
                  <a:schemeClr val="tx1"/>
                </a:solidFill>
                <a:latin typeface="Times New Roman" panose="02020603050405020304" pitchFamily="18" charset="0"/>
                <a:cs typeface="Times New Roman" panose="02020603050405020304" pitchFamily="18" charset="0"/>
              </a:rPr>
              <a:t>“Disposizioni in materia di diagnosi, cura e abilitazione delle persone con disturbi dello spettro autistico e di assistenza alle famiglie</a:t>
            </a:r>
            <a:r>
              <a:rPr lang="it-IT" sz="2600" b="1" dirty="0">
                <a:solidFill>
                  <a:schemeClr val="tx1"/>
                </a:solidFill>
                <a:latin typeface="Times New Roman" panose="02020603050405020304" pitchFamily="18" charset="0"/>
                <a:cs typeface="Times New Roman" panose="02020603050405020304" pitchFamily="18" charset="0"/>
              </a:rPr>
              <a:t>”</a:t>
            </a:r>
          </a:p>
          <a:p>
            <a:endParaRPr lang="it-IT" dirty="0"/>
          </a:p>
        </p:txBody>
      </p:sp>
    </p:spTree>
    <p:extLst>
      <p:ext uri="{BB962C8B-B14F-4D97-AF65-F5344CB8AC3E}">
        <p14:creationId xmlns:p14="http://schemas.microsoft.com/office/powerpoint/2010/main" val="3525618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076161" y="326571"/>
            <a:ext cx="10351752" cy="908797"/>
          </a:xfrm>
        </p:spPr>
        <p:txBody>
          <a:bodyPr/>
          <a:lstStyle/>
          <a:p>
            <a:r>
              <a:rPr lang="it-IT" dirty="0"/>
              <a:t>IL DOCENTE DI SOSTEGNO… </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41723" y="1383415"/>
            <a:ext cx="11456126" cy="4618800"/>
          </a:xfrm>
        </p:spPr>
        <p:txBody>
          <a:bodyPr>
            <a:normAutofit/>
          </a:bodyPr>
          <a:lstStyle/>
          <a:p>
            <a:r>
              <a:rPr lang="it-IT" sz="3200" b="1" dirty="0">
                <a:solidFill>
                  <a:srgbClr val="FF0000"/>
                </a:solidFill>
                <a:latin typeface="Times New Roman" panose="02020603050405020304" pitchFamily="18" charset="0"/>
                <a:cs typeface="Times New Roman" panose="02020603050405020304" pitchFamily="18" charset="0"/>
              </a:rPr>
              <a:t>RISORSA</a:t>
            </a:r>
          </a:p>
          <a:p>
            <a:pPr marL="342900" indent="-342900" algn="just">
              <a:buFont typeface="Wingdings" panose="05000000000000000000" pitchFamily="2" charset="2"/>
              <a:buChar char="Ø"/>
            </a:pPr>
            <a:r>
              <a:rPr lang="it-IT" sz="2800" dirty="0">
                <a:solidFill>
                  <a:schemeClr val="tx1"/>
                </a:solidFill>
                <a:latin typeface="Times New Roman" panose="02020603050405020304" pitchFamily="18" charset="0"/>
                <a:cs typeface="Times New Roman" panose="02020603050405020304" pitchFamily="18" charset="0"/>
              </a:rPr>
              <a:t>Per individuare specifici bisogni degli alunni</a:t>
            </a:r>
          </a:p>
          <a:p>
            <a:pPr marL="342900" indent="-342900" algn="just">
              <a:buFont typeface="Wingdings" panose="05000000000000000000" pitchFamily="2" charset="2"/>
              <a:buChar char="Ø"/>
            </a:pPr>
            <a:r>
              <a:rPr lang="it-IT" sz="2800" dirty="0">
                <a:solidFill>
                  <a:schemeClr val="tx1"/>
                </a:solidFill>
                <a:latin typeface="Times New Roman" panose="02020603050405020304" pitchFamily="18" charset="0"/>
                <a:cs typeface="Times New Roman" panose="02020603050405020304" pitchFamily="18" charset="0"/>
              </a:rPr>
              <a:t>per ancorare la programmazione del singolo con quella della classe</a:t>
            </a:r>
          </a:p>
          <a:p>
            <a:pPr marL="342900" indent="-342900" algn="just">
              <a:buFont typeface="Wingdings" panose="05000000000000000000" pitchFamily="2" charset="2"/>
              <a:buChar char="Ø"/>
            </a:pPr>
            <a:r>
              <a:rPr lang="it-IT" sz="2800" dirty="0">
                <a:solidFill>
                  <a:schemeClr val="tx1"/>
                </a:solidFill>
                <a:latin typeface="Times New Roman" panose="02020603050405020304" pitchFamily="18" charset="0"/>
                <a:cs typeface="Times New Roman" panose="02020603050405020304" pitchFamily="18" charset="0"/>
              </a:rPr>
              <a:t>Per trovare le strategie per integrare con la necessaria programmazione padagogico-didattica il progetto della classe con il P.E.I.</a:t>
            </a:r>
            <a:endParaRPr lang="it-IT" sz="3200" dirty="0">
              <a:solidFill>
                <a:schemeClr val="tx1"/>
              </a:solidFill>
              <a:latin typeface="Times New Roman" panose="02020603050405020304" pitchFamily="18" charset="0"/>
              <a:cs typeface="Times New Roman" panose="02020603050405020304" pitchFamily="18" charset="0"/>
            </a:endParaRPr>
          </a:p>
        </p:txBody>
      </p:sp>
      <p:sp>
        <p:nvSpPr>
          <p:cNvPr id="4" name="Freccia a destra 3">
            <a:hlinkClick r:id="rId2" action="ppaction://hlinksldjump"/>
            <a:extLst>
              <a:ext uri="{FF2B5EF4-FFF2-40B4-BE49-F238E27FC236}">
                <a16:creationId xmlns:a16="http://schemas.microsoft.com/office/drawing/2014/main" id="{918AAC68-DE4A-4716-9B43-B7699DD245CE}"/>
              </a:ext>
            </a:extLst>
          </p:cNvPr>
          <p:cNvSpPr/>
          <p:nvPr/>
        </p:nvSpPr>
        <p:spPr>
          <a:xfrm>
            <a:off x="8299938" y="5564554"/>
            <a:ext cx="375139" cy="351247"/>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72436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500374"/>
            <a:ext cx="11456126" cy="5170583"/>
          </a:xfrm>
        </p:spPr>
        <p:txBody>
          <a:bodyPr>
            <a:normAutofit fontScale="92500" lnSpcReduction="1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a:t>
            </a:r>
          </a:p>
          <a:p>
            <a:pPr marL="342900" indent="-342900" algn="just">
              <a:buFont typeface="Wingdings" panose="05000000000000000000" pitchFamily="2" charset="2"/>
              <a:buChar char="v"/>
            </a:pPr>
            <a:r>
              <a:rPr lang="it-IT" dirty="0">
                <a:solidFill>
                  <a:schemeClr val="tx1"/>
                </a:solidFill>
                <a:latin typeface="Times New Roman" panose="02020603050405020304" pitchFamily="18" charset="0"/>
                <a:cs typeface="Times New Roman" panose="02020603050405020304" pitchFamily="18" charset="0"/>
              </a:rPr>
              <a:t>Crea le condizioni per la </a:t>
            </a:r>
            <a:r>
              <a:rPr lang="it-IT" b="1" dirty="0">
                <a:solidFill>
                  <a:schemeClr val="tx1"/>
                </a:solidFill>
                <a:latin typeface="Times New Roman" panose="02020603050405020304" pitchFamily="18" charset="0"/>
                <a:cs typeface="Times New Roman" panose="02020603050405020304" pitchFamily="18" charset="0"/>
              </a:rPr>
              <a:t>piena espressione </a:t>
            </a:r>
            <a:r>
              <a:rPr lang="it-IT" dirty="0">
                <a:solidFill>
                  <a:schemeClr val="tx1"/>
                </a:solidFill>
                <a:latin typeface="Times New Roman" panose="02020603050405020304" pitchFamily="18" charset="0"/>
                <a:cs typeface="Times New Roman" panose="02020603050405020304" pitchFamily="18" charset="0"/>
              </a:rPr>
              <a:t>dell’identità e delle capacità dell’alunno con disabilità</a:t>
            </a:r>
          </a:p>
          <a:p>
            <a:pPr marL="342900" indent="-342900" algn="just">
              <a:buFont typeface="Wingdings" panose="05000000000000000000" pitchFamily="2" charset="2"/>
              <a:buChar char="v"/>
            </a:pPr>
            <a:r>
              <a:rPr lang="it-IT" dirty="0">
                <a:solidFill>
                  <a:schemeClr val="tx1"/>
                </a:solidFill>
                <a:latin typeface="Times New Roman" panose="02020603050405020304" pitchFamily="18" charset="0"/>
                <a:cs typeface="Times New Roman" panose="02020603050405020304" pitchFamily="18" charset="0"/>
              </a:rPr>
              <a:t>Svolge il </a:t>
            </a:r>
            <a:r>
              <a:rPr lang="it-IT" b="1" dirty="0">
                <a:solidFill>
                  <a:schemeClr val="tx1"/>
                </a:solidFill>
                <a:latin typeface="Times New Roman" panose="02020603050405020304" pitchFamily="18" charset="0"/>
                <a:cs typeface="Times New Roman" panose="02020603050405020304" pitchFamily="18" charset="0"/>
              </a:rPr>
              <a:t>ruolo di “supporto”: </a:t>
            </a:r>
            <a:r>
              <a:rPr lang="it-IT" dirty="0">
                <a:solidFill>
                  <a:schemeClr val="tx1"/>
                </a:solidFill>
                <a:latin typeface="Times New Roman" panose="02020603050405020304" pitchFamily="18" charset="0"/>
                <a:cs typeface="Times New Roman" panose="02020603050405020304" pitchFamily="18" charset="0"/>
              </a:rPr>
              <a:t>evidenziaNDo ai colleghi stessi i nodi metodologici e didattico-disciplinari UTILI PER l’azione di educazione e istruzione nei confronti di soggetti in situazione di handicap</a:t>
            </a:r>
          </a:p>
          <a:p>
            <a:pPr marL="342900" indent="-342900" algn="just">
              <a:buFont typeface="Wingdings" panose="05000000000000000000" pitchFamily="2" charset="2"/>
              <a:buChar char="v"/>
            </a:pPr>
            <a:r>
              <a:rPr lang="it-IT" b="1" dirty="0">
                <a:solidFill>
                  <a:schemeClr val="tx1"/>
                </a:solidFill>
                <a:latin typeface="Times New Roman" panose="02020603050405020304" pitchFamily="18" charset="0"/>
                <a:cs typeface="Times New Roman" panose="02020603050405020304" pitchFamily="18" charset="0"/>
              </a:rPr>
              <a:t>Suggerisce</a:t>
            </a:r>
            <a:r>
              <a:rPr lang="it-IT" dirty="0">
                <a:solidFill>
                  <a:schemeClr val="tx1"/>
                </a:solidFill>
                <a:latin typeface="Times New Roman" panose="02020603050405020304" pitchFamily="18" charset="0"/>
                <a:cs typeface="Times New Roman" panose="02020603050405020304" pitchFamily="18" charset="0"/>
              </a:rPr>
              <a:t> percorsi di apprendimento, risorse, ausili, sussidi e tutto quello che può essere utile a ridurre i limiti e gli ostacoli incontrati</a:t>
            </a:r>
          </a:p>
          <a:p>
            <a:pPr marL="342900" indent="-342900" algn="just">
              <a:buFont typeface="Wingdings" panose="05000000000000000000" pitchFamily="2" charset="2"/>
              <a:buChar char="v"/>
            </a:pPr>
            <a:r>
              <a:rPr lang="it-IT" b="1" dirty="0">
                <a:solidFill>
                  <a:schemeClr val="tx1"/>
                </a:solidFill>
                <a:latin typeface="Times New Roman" panose="02020603050405020304" pitchFamily="18" charset="0"/>
                <a:cs typeface="Times New Roman" panose="02020603050405020304" pitchFamily="18" charset="0"/>
              </a:rPr>
              <a:t>Coordina</a:t>
            </a:r>
            <a:r>
              <a:rPr lang="it-IT" dirty="0">
                <a:solidFill>
                  <a:schemeClr val="tx1"/>
                </a:solidFill>
                <a:latin typeface="Times New Roman" panose="02020603050405020304" pitchFamily="18" charset="0"/>
                <a:cs typeface="Times New Roman" panose="02020603050405020304" pitchFamily="18" charset="0"/>
              </a:rPr>
              <a:t> il progetto di integrazione attraverso: </a:t>
            </a:r>
          </a:p>
          <a:p>
            <a:pPr algn="just"/>
            <a:r>
              <a:rPr lang="it-IT" dirty="0">
                <a:solidFill>
                  <a:schemeClr val="tx1"/>
                </a:solidFill>
                <a:latin typeface="Times New Roman" panose="02020603050405020304" pitchFamily="18" charset="0"/>
                <a:cs typeface="Times New Roman" panose="02020603050405020304" pitchFamily="18" charset="0"/>
              </a:rPr>
              <a:t>- momenti di impegno diretto con l’alunno con disabilità</a:t>
            </a:r>
          </a:p>
          <a:p>
            <a:pPr algn="just"/>
            <a:r>
              <a:rPr lang="it-IT" dirty="0">
                <a:solidFill>
                  <a:schemeClr val="tx1"/>
                </a:solidFill>
                <a:latin typeface="Times New Roman" panose="02020603050405020304" pitchFamily="18" charset="0"/>
                <a:cs typeface="Times New Roman" panose="02020603050405020304" pitchFamily="18" charset="0"/>
              </a:rPr>
              <a:t>- momenti di collaborazione con i colleghi</a:t>
            </a:r>
          </a:p>
          <a:p>
            <a:pPr algn="just"/>
            <a:r>
              <a:rPr lang="it-IT" dirty="0">
                <a:solidFill>
                  <a:schemeClr val="tx1"/>
                </a:solidFill>
                <a:latin typeface="Times New Roman" panose="02020603050405020304" pitchFamily="18" charset="0"/>
                <a:cs typeface="Times New Roman" panose="02020603050405020304" pitchFamily="18" charset="0"/>
              </a:rPr>
              <a:t>- momenti di osservazione, documentazione e riflessione sul lavoro </a:t>
            </a:r>
          </a:p>
        </p:txBody>
      </p:sp>
    </p:spTree>
    <p:extLst>
      <p:ext uri="{BB962C8B-B14F-4D97-AF65-F5344CB8AC3E}">
        <p14:creationId xmlns:p14="http://schemas.microsoft.com/office/powerpoint/2010/main" val="37728898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199778" y="648580"/>
            <a:ext cx="11456126" cy="4864985"/>
          </a:xfrm>
        </p:spPr>
        <p:txBody>
          <a:bodyPr>
            <a:normAutofit fontScale="85000" lnSpcReduction="1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a:t>
            </a:r>
          </a:p>
          <a:p>
            <a:pPr marL="342900" indent="-342900" algn="just">
              <a:buFont typeface="Wingdings" panose="05000000000000000000" pitchFamily="2" charset="2"/>
              <a:buChar char="v"/>
            </a:pPr>
            <a:r>
              <a:rPr lang="it-IT" b="1" dirty="0">
                <a:solidFill>
                  <a:schemeClr val="tx1"/>
                </a:solidFill>
                <a:latin typeface="Times New Roman" panose="02020603050405020304" pitchFamily="18" charset="0"/>
                <a:cs typeface="Times New Roman" panose="02020603050405020304" pitchFamily="18" charset="0"/>
              </a:rPr>
              <a:t>Gestisce i rapporti </a:t>
            </a:r>
            <a:r>
              <a:rPr lang="it-IT" dirty="0">
                <a:solidFill>
                  <a:schemeClr val="tx1"/>
                </a:solidFill>
                <a:latin typeface="Times New Roman" panose="02020603050405020304" pitchFamily="18" charset="0"/>
                <a:cs typeface="Times New Roman" panose="02020603050405020304" pitchFamily="18" charset="0"/>
              </a:rPr>
              <a:t>con la famiglia, cercando di attivare le risorse della famiglia, per una collaborazione e condivisione di obiettivi educativi e strategie </a:t>
            </a:r>
          </a:p>
          <a:p>
            <a:pPr marL="342900" indent="-342900" algn="just">
              <a:buFont typeface="Wingdings" panose="05000000000000000000" pitchFamily="2" charset="2"/>
              <a:buChar char="v"/>
            </a:pPr>
            <a:r>
              <a:rPr lang="it-IT" b="1" dirty="0">
                <a:solidFill>
                  <a:schemeClr val="tx1"/>
                </a:solidFill>
                <a:latin typeface="Times New Roman" panose="02020603050405020304" pitchFamily="18" charset="0"/>
                <a:cs typeface="Times New Roman" panose="02020603050405020304" pitchFamily="18" charset="0"/>
              </a:rPr>
              <a:t>Cura i contatti </a:t>
            </a:r>
            <a:r>
              <a:rPr lang="it-IT" dirty="0">
                <a:solidFill>
                  <a:schemeClr val="tx1"/>
                </a:solidFill>
                <a:latin typeface="Times New Roman" panose="02020603050405020304" pitchFamily="18" charset="0"/>
                <a:cs typeface="Times New Roman" panose="02020603050405020304" pitchFamily="18" charset="0"/>
              </a:rPr>
              <a:t>con tutte le istituzioni coinvolte nella realizzazione di un progetto educativo che consideri l’alunno nella sua globalità, in particolare con l’Ente pubblico, l’Azienda ASUR, i servizi socio-assistenziali e le realtà culturali, ricreative, sportive del territorio. </a:t>
            </a:r>
          </a:p>
          <a:p>
            <a:pPr marL="342900" indent="-342900" algn="just">
              <a:buFont typeface="Wingdings" panose="05000000000000000000" pitchFamily="2" charset="2"/>
              <a:buChar char="v"/>
            </a:pPr>
            <a:r>
              <a:rPr lang="it-IT" b="1" dirty="0">
                <a:solidFill>
                  <a:schemeClr val="tx1"/>
                </a:solidFill>
                <a:latin typeface="Times New Roman" panose="02020603050405020304" pitchFamily="18" charset="0"/>
                <a:cs typeface="Times New Roman" panose="02020603050405020304" pitchFamily="18" charset="0"/>
              </a:rPr>
              <a:t>Cura i rapporti </a:t>
            </a:r>
            <a:r>
              <a:rPr lang="it-IT" dirty="0">
                <a:solidFill>
                  <a:schemeClr val="tx1"/>
                </a:solidFill>
                <a:latin typeface="Times New Roman" panose="02020603050405020304" pitchFamily="18" charset="0"/>
                <a:cs typeface="Times New Roman" panose="02020603050405020304" pitchFamily="18" charset="0"/>
              </a:rPr>
              <a:t>con altre scuole, per la costruzione di percorsi di continuità educativa in fase di passaggio, prevedendo forme di consultazione tra insegnanti e per la realizzazione di progetti specifici, nell’ambito di forme di collaborazione in rete, secondo quanto previsto dal regolamento sull’autonomia scolastica</a:t>
            </a:r>
          </a:p>
          <a:p>
            <a:pPr marL="342900" indent="-342900" algn="just">
              <a:buFont typeface="Wingdings" panose="05000000000000000000" pitchFamily="2" charset="2"/>
              <a:buChar char="v"/>
            </a:pPr>
            <a:r>
              <a:rPr lang="it-IT" b="1" dirty="0">
                <a:solidFill>
                  <a:schemeClr val="tx1"/>
                </a:solidFill>
                <a:latin typeface="Times New Roman" panose="02020603050405020304" pitchFamily="18" charset="0"/>
                <a:cs typeface="Times New Roman" panose="02020603050405020304" pitchFamily="18" charset="0"/>
              </a:rPr>
              <a:t>Sa</a:t>
            </a:r>
            <a:r>
              <a:rPr lang="it-IT" dirty="0">
                <a:solidFill>
                  <a:schemeClr val="tx1"/>
                </a:solidFill>
                <a:latin typeface="Times New Roman" panose="02020603050405020304" pitchFamily="18" charset="0"/>
                <a:cs typeface="Times New Roman" panose="02020603050405020304" pitchFamily="18" charset="0"/>
              </a:rPr>
              <a:t> riconoscere, gestire, contenere e/o risolvere le difficoltà di insegnamento che le diversità comportano</a:t>
            </a:r>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96330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199778" y="648580"/>
            <a:ext cx="11456126" cy="4864985"/>
          </a:xfrm>
        </p:spPr>
        <p:txBody>
          <a:bodyPr>
            <a:normAutofit fontScale="92500" lnSpcReduction="2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a:t>
            </a:r>
          </a:p>
          <a:p>
            <a:pPr algn="just"/>
            <a:r>
              <a:rPr lang="it-IT" b="1" cap="none" dirty="0">
                <a:solidFill>
                  <a:schemeClr val="tx1"/>
                </a:solidFill>
                <a:latin typeface="Times New Roman" panose="02020603050405020304" pitchFamily="18" charset="0"/>
                <a:cs typeface="Times New Roman" panose="02020603050405020304" pitchFamily="18" charset="0"/>
              </a:rPr>
              <a:t>Prende visione di tutta la documentazione e le iniziative che l’istituzione scolastica attiva sull’inclusione:</a:t>
            </a:r>
          </a:p>
          <a:p>
            <a:pPr algn="just"/>
            <a:endParaRPr lang="it-IT" b="1" cap="none" dirty="0">
              <a:solidFill>
                <a:schemeClr val="tx1"/>
              </a:solidFill>
              <a:latin typeface="Times New Roman" panose="02020603050405020304" pitchFamily="18" charset="0"/>
              <a:cs typeface="Times New Roman" panose="02020603050405020304" pitchFamily="18" charset="0"/>
            </a:endParaRPr>
          </a:p>
          <a:p>
            <a:pPr algn="just"/>
            <a:r>
              <a:rPr lang="it-IT" b="1" cap="none" dirty="0">
                <a:solidFill>
                  <a:schemeClr val="tx1"/>
                </a:solidFill>
                <a:latin typeface="Times New Roman" panose="02020603050405020304" pitchFamily="18" charset="0"/>
                <a:cs typeface="Times New Roman" panose="02020603050405020304" pitchFamily="18" charset="0"/>
              </a:rPr>
              <a:t>-  Il </a:t>
            </a:r>
            <a:r>
              <a:rPr lang="it-IT" b="1" dirty="0">
                <a:solidFill>
                  <a:schemeClr val="tx1"/>
                </a:solidFill>
                <a:latin typeface="Times New Roman" panose="02020603050405020304" pitchFamily="18" charset="0"/>
                <a:cs typeface="Times New Roman" panose="02020603050405020304" pitchFamily="18" charset="0"/>
              </a:rPr>
              <a:t>P.A.I. (</a:t>
            </a:r>
            <a:r>
              <a:rPr lang="it-IT" b="1" dirty="0">
                <a:solidFill>
                  <a:schemeClr val="tx1"/>
                </a:solidFill>
                <a:latin typeface="Times New Roman" panose="02020603050405020304" pitchFamily="18" charset="0"/>
                <a:cs typeface="Times New Roman" panose="02020603050405020304" pitchFamily="18" charset="0"/>
                <a:hlinkClick r:id="rId2" action="ppaction://hlinkfile"/>
              </a:rPr>
              <a:t>Piano annuale per l’Inclusione</a:t>
            </a:r>
            <a:r>
              <a:rPr lang="it-IT" b="1" dirty="0">
                <a:solidFill>
                  <a:schemeClr val="tx1"/>
                </a:solidFill>
                <a:latin typeface="Times New Roman" panose="02020603050405020304" pitchFamily="18" charset="0"/>
                <a:cs typeface="Times New Roman" panose="02020603050405020304" pitchFamily="18" charset="0"/>
              </a:rPr>
              <a:t>). </a:t>
            </a:r>
            <a:r>
              <a:rPr lang="it-IT" sz="2600" cap="none" dirty="0">
                <a:solidFill>
                  <a:schemeClr val="tx1"/>
                </a:solidFill>
                <a:latin typeface="Times New Roman" panose="02020603050405020304" pitchFamily="18" charset="0"/>
                <a:cs typeface="Times New Roman" panose="02020603050405020304" pitchFamily="18" charset="0"/>
              </a:rPr>
              <a:t>Nel P.A.I. si individuano i punti di forza e le criticità degli interventi di inclusione realizzati nell’anno precedente e si formulano ipotesi sulle risorse da attivare per incrementare il livello di inclusione della scuola nell’anno successivo.</a:t>
            </a:r>
            <a:endParaRPr lang="it-IT" sz="2600" b="1" cap="none" dirty="0">
              <a:solidFill>
                <a:schemeClr val="tx1"/>
              </a:solidFill>
              <a:latin typeface="Times New Roman" panose="02020603050405020304" pitchFamily="18" charset="0"/>
              <a:cs typeface="Times New Roman" panose="02020603050405020304" pitchFamily="18" charset="0"/>
            </a:endParaRPr>
          </a:p>
          <a:p>
            <a:pPr marL="342900" indent="-342900" algn="just">
              <a:buFontTx/>
              <a:buChar char="-"/>
            </a:pPr>
            <a:r>
              <a:rPr lang="it-IT" b="1" dirty="0">
                <a:solidFill>
                  <a:schemeClr val="tx1"/>
                </a:solidFill>
                <a:latin typeface="Times New Roman" panose="02020603050405020304" pitchFamily="18" charset="0"/>
                <a:cs typeface="Times New Roman" panose="02020603050405020304" pitchFamily="18" charset="0"/>
              </a:rPr>
              <a:t>Il P.T.O.F. (Piano dell’offerta formativa)</a:t>
            </a:r>
          </a:p>
          <a:p>
            <a:pPr marL="342900" indent="-342900" algn="just">
              <a:buFontTx/>
              <a:buChar char="-"/>
            </a:pPr>
            <a:r>
              <a:rPr lang="it-IT" b="1" dirty="0">
                <a:solidFill>
                  <a:schemeClr val="tx1"/>
                </a:solidFill>
                <a:latin typeface="Times New Roman" panose="02020603050405020304" pitchFamily="18" charset="0"/>
                <a:cs typeface="Times New Roman" panose="02020603050405020304" pitchFamily="18" charset="0"/>
              </a:rPr>
              <a:t>Patto di corresponsabilità scuola-famiglia</a:t>
            </a:r>
          </a:p>
          <a:p>
            <a:pPr marL="342900" indent="-342900" algn="just">
              <a:buFontTx/>
              <a:buChar char="-"/>
            </a:pPr>
            <a:r>
              <a:rPr lang="it-IT" b="1" dirty="0">
                <a:solidFill>
                  <a:schemeClr val="tx1"/>
                </a:solidFill>
                <a:latin typeface="Times New Roman" panose="02020603050405020304" pitchFamily="18" charset="0"/>
                <a:cs typeface="Times New Roman" panose="02020603050405020304" pitchFamily="18" charset="0"/>
              </a:rPr>
              <a:t>Regolamento d’istituto</a:t>
            </a:r>
          </a:p>
          <a:p>
            <a:pPr marL="342900" indent="-342900" algn="just">
              <a:buFontTx/>
              <a:buChar char="-"/>
            </a:pPr>
            <a:r>
              <a:rPr lang="it-IT" b="1" dirty="0">
                <a:solidFill>
                  <a:schemeClr val="tx1"/>
                </a:solidFill>
                <a:latin typeface="Times New Roman" panose="02020603050405020304" pitchFamily="18" charset="0"/>
                <a:cs typeface="Times New Roman" panose="02020603050405020304" pitchFamily="18" charset="0"/>
              </a:rPr>
              <a:t>IL R.A.V. (Rapporto di autovalutazione)</a:t>
            </a:r>
          </a:p>
          <a:p>
            <a:pPr algn="just"/>
            <a:endParaRPr lang="it-IT"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6817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199778" y="648580"/>
            <a:ext cx="11456126" cy="5046826"/>
          </a:xfrm>
        </p:spPr>
        <p:txBody>
          <a:bodyPr>
            <a:normAutofit fontScale="85000" lnSpcReduction="1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a:t>
            </a:r>
          </a:p>
          <a:p>
            <a:pPr algn="just"/>
            <a:r>
              <a:rPr lang="it-IT" sz="2400" b="1" cap="none" dirty="0">
                <a:solidFill>
                  <a:schemeClr val="tx1"/>
                </a:solidFill>
                <a:latin typeface="Times New Roman" panose="02020603050405020304" pitchFamily="18" charset="0"/>
                <a:cs typeface="Times New Roman" panose="02020603050405020304" pitchFamily="18" charset="0"/>
              </a:rPr>
              <a:t>Prendere visione dei documenti relativi all’alunno affidato:</a:t>
            </a:r>
          </a:p>
          <a:p>
            <a:pPr marL="342900" indent="-342900" algn="just">
              <a:buFontTx/>
              <a:buChar char="-"/>
            </a:pPr>
            <a:r>
              <a:rPr lang="it-IT" sz="2400" b="1" cap="none" dirty="0">
                <a:solidFill>
                  <a:schemeClr val="tx1"/>
                </a:solidFill>
                <a:latin typeface="Times New Roman" panose="02020603050405020304" pitchFamily="18" charset="0"/>
                <a:cs typeface="Times New Roman" panose="02020603050405020304" pitchFamily="18" charset="0"/>
              </a:rPr>
              <a:t>CERTIFICAZIONE DI HANDICAP, LEGGE 104/92</a:t>
            </a:r>
          </a:p>
          <a:p>
            <a:pPr marL="342900" indent="-342900" algn="just">
              <a:buFontTx/>
              <a:buChar char="-"/>
            </a:pPr>
            <a:r>
              <a:rPr lang="it-IT" sz="2400" b="1" cap="none" dirty="0">
                <a:solidFill>
                  <a:schemeClr val="tx1"/>
                </a:solidFill>
                <a:latin typeface="Times New Roman" panose="02020603050405020304" pitchFamily="18" charset="0"/>
                <a:cs typeface="Times New Roman" panose="02020603050405020304" pitchFamily="18" charset="0"/>
              </a:rPr>
              <a:t>PROFILO DINAMICO FUNZIONALE</a:t>
            </a:r>
          </a:p>
          <a:p>
            <a:pPr marL="342900" indent="-342900" algn="just">
              <a:buFontTx/>
              <a:buChar char="-"/>
            </a:pPr>
            <a:r>
              <a:rPr lang="it-IT" sz="2400" b="1" cap="none" dirty="0">
                <a:solidFill>
                  <a:schemeClr val="tx1"/>
                </a:solidFill>
                <a:latin typeface="Times New Roman" panose="02020603050405020304" pitchFamily="18" charset="0"/>
                <a:cs typeface="Times New Roman" panose="02020603050405020304" pitchFamily="18" charset="0"/>
              </a:rPr>
              <a:t>DIAGNOSI FUNZIONALE</a:t>
            </a:r>
          </a:p>
          <a:p>
            <a:pPr marL="342900" indent="-342900" algn="just">
              <a:buFontTx/>
              <a:buChar char="-"/>
            </a:pPr>
            <a:r>
              <a:rPr lang="it-IT" sz="2400" b="1" dirty="0">
                <a:solidFill>
                  <a:schemeClr val="tx1"/>
                </a:solidFill>
                <a:latin typeface="Times New Roman" panose="02020603050405020304" pitchFamily="18" charset="0"/>
                <a:cs typeface="Times New Roman" panose="02020603050405020304" pitchFamily="18" charset="0"/>
              </a:rPr>
              <a:t>P.E.I. precedenti</a:t>
            </a:r>
          </a:p>
          <a:p>
            <a:pPr marL="342900" indent="-342900" algn="just">
              <a:buFontTx/>
              <a:buChar char="-"/>
            </a:pPr>
            <a:r>
              <a:rPr lang="it-IT" sz="2400" b="1" dirty="0">
                <a:solidFill>
                  <a:schemeClr val="tx1"/>
                </a:solidFill>
                <a:latin typeface="Times New Roman" panose="02020603050405020304" pitchFamily="18" charset="0"/>
                <a:cs typeface="Times New Roman" panose="02020603050405020304" pitchFamily="18" charset="0"/>
              </a:rPr>
              <a:t>Eventuali altri documenti</a:t>
            </a:r>
          </a:p>
          <a:p>
            <a:pPr algn="just"/>
            <a:r>
              <a:rPr lang="it-IT" sz="3300" dirty="0">
                <a:solidFill>
                  <a:schemeClr val="tx1"/>
                </a:solidFill>
                <a:latin typeface="Times New Roman" panose="02020603050405020304" pitchFamily="18" charset="0"/>
                <a:cs typeface="Times New Roman" panose="02020603050405020304" pitchFamily="18" charset="0"/>
              </a:rPr>
              <a:t>Informa gli altri membri del consiglio di classe/team docenti sulle problematiche relative all’alunno con disabilità e sulle procedure previste dalla normativa</a:t>
            </a:r>
            <a:r>
              <a:rPr lang="it-IT" sz="3300" dirty="0">
                <a:latin typeface="Times New Roman" panose="02020603050405020304" pitchFamily="18" charset="0"/>
                <a:cs typeface="Times New Roman" panose="02020603050405020304" pitchFamily="18" charset="0"/>
              </a:rPr>
              <a:t>.</a:t>
            </a:r>
            <a:endParaRPr lang="it-IT" sz="33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9666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199778" y="648580"/>
            <a:ext cx="11456126" cy="5046826"/>
          </a:xfrm>
        </p:spPr>
        <p:txBody>
          <a:bodyPr>
            <a:normAutofit/>
          </a:bodyPr>
          <a:lstStyle/>
          <a:p>
            <a:r>
              <a:rPr lang="it-IT" sz="3200" b="1" dirty="0">
                <a:solidFill>
                  <a:srgbClr val="FF0000"/>
                </a:solidFill>
                <a:latin typeface="Times New Roman" panose="02020603050405020304" pitchFamily="18" charset="0"/>
                <a:cs typeface="Times New Roman" panose="02020603050405020304" pitchFamily="18" charset="0"/>
              </a:rPr>
              <a:t>Ruoli e COMPITI</a:t>
            </a:r>
          </a:p>
          <a:p>
            <a:pPr algn="just"/>
            <a:r>
              <a:rPr lang="it-IT" sz="2400" b="1" cap="none" dirty="0">
                <a:solidFill>
                  <a:schemeClr val="tx1"/>
                </a:solidFill>
                <a:latin typeface="Times New Roman" panose="02020603050405020304" pitchFamily="18" charset="0"/>
                <a:cs typeface="Times New Roman" panose="02020603050405020304" pitchFamily="18" charset="0"/>
              </a:rPr>
              <a:t>LEGGERE LA DOCUMENTAZIONE…</a:t>
            </a:r>
          </a:p>
          <a:p>
            <a:pPr algn="just"/>
            <a:r>
              <a:rPr lang="it-IT" dirty="0">
                <a:solidFill>
                  <a:schemeClr val="tx1"/>
                </a:solidFill>
                <a:latin typeface="Times New Roman" panose="02020603050405020304" pitchFamily="18" charset="0"/>
                <a:cs typeface="Times New Roman" panose="02020603050405020304" pitchFamily="18" charset="0"/>
              </a:rPr>
              <a:t>E’ importante prendere visione dei documenti di ciascuno alunno prodotti negli anni precedenti:</a:t>
            </a:r>
          </a:p>
          <a:p>
            <a:pPr algn="just"/>
            <a:r>
              <a:rPr lang="it-IT" dirty="0">
                <a:solidFill>
                  <a:schemeClr val="tx1"/>
                </a:solidFill>
                <a:latin typeface="Times New Roman" panose="02020603050405020304" pitchFamily="18" charset="0"/>
                <a:cs typeface="Times New Roman" panose="02020603050405020304" pitchFamily="18" charset="0"/>
              </a:rPr>
              <a:t>per ogni alunno disabile esiste una cartellina che contiene “materiale riservato” con dati sensibili, nella quale si trova tutta la documentazione medica e didattica dell’alunno di tutto il periodo che va dal momento della segnalazione all’ASL in poi.</a:t>
            </a:r>
          </a:p>
          <a:p>
            <a:pPr algn="just"/>
            <a:r>
              <a:rPr lang="it-IT" dirty="0">
                <a:solidFill>
                  <a:schemeClr val="tx1"/>
                </a:solidFill>
                <a:latin typeface="Times New Roman" panose="02020603050405020304" pitchFamily="18" charset="0"/>
                <a:cs typeface="Times New Roman" panose="02020603050405020304" pitchFamily="18" charset="0"/>
              </a:rPr>
              <a:t>Tale documentazione è a disposizione di tutti gli insegnanti di sostegno e di classe.</a:t>
            </a:r>
          </a:p>
        </p:txBody>
      </p:sp>
    </p:spTree>
    <p:extLst>
      <p:ext uri="{BB962C8B-B14F-4D97-AF65-F5344CB8AC3E}">
        <p14:creationId xmlns:p14="http://schemas.microsoft.com/office/powerpoint/2010/main" val="1571196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58879" y="403898"/>
            <a:ext cx="11456126" cy="5801517"/>
          </a:xfrm>
        </p:spPr>
        <p:txBody>
          <a:bodyPr>
            <a:normAutofit fontScale="55000" lnSpcReduction="20000"/>
          </a:bodyPr>
          <a:lstStyle/>
          <a:p>
            <a:r>
              <a:rPr lang="it-IT" sz="3600" b="1" dirty="0">
                <a:solidFill>
                  <a:srgbClr val="FF0000"/>
                </a:solidFill>
                <a:latin typeface="Times New Roman" panose="02020603050405020304" pitchFamily="18" charset="0"/>
                <a:cs typeface="Times New Roman" panose="02020603050405020304" pitchFamily="18" charset="0"/>
              </a:rPr>
              <a:t>Ruoli e COMPITI: </a:t>
            </a:r>
            <a:r>
              <a:rPr lang="it-IT" sz="3600" b="1" dirty="0">
                <a:solidFill>
                  <a:schemeClr val="tx1"/>
                </a:solidFill>
                <a:latin typeface="Times New Roman" panose="02020603050405020304" pitchFamily="18" charset="0"/>
                <a:cs typeface="Times New Roman" panose="02020603050405020304" pitchFamily="18" charset="0"/>
              </a:rPr>
              <a:t>P</a:t>
            </a:r>
            <a:r>
              <a:rPr lang="it-IT" sz="3600" b="1" cap="none" dirty="0">
                <a:solidFill>
                  <a:schemeClr val="tx1"/>
                </a:solidFill>
                <a:latin typeface="Times New Roman" panose="02020603050405020304" pitchFamily="18" charset="0"/>
                <a:cs typeface="Times New Roman" panose="02020603050405020304" pitchFamily="18" charset="0"/>
              </a:rPr>
              <a:t>artecipare al </a:t>
            </a:r>
            <a:r>
              <a:rPr lang="it-IT" sz="3600" b="1" dirty="0">
                <a:solidFill>
                  <a:schemeClr val="tx1"/>
                </a:solidFill>
                <a:latin typeface="Times New Roman" panose="02020603050405020304" pitchFamily="18" charset="0"/>
                <a:cs typeface="Times New Roman" panose="02020603050405020304" pitchFamily="18" charset="0"/>
              </a:rPr>
              <a:t>Gruppo di lavoro per l’inclusione </a:t>
            </a:r>
          </a:p>
          <a:p>
            <a:pPr algn="just"/>
            <a:endParaRPr lang="it-IT" sz="2900" b="1" dirty="0">
              <a:solidFill>
                <a:schemeClr val="tx1"/>
              </a:solidFill>
              <a:latin typeface="Times New Roman" panose="02020603050405020304" pitchFamily="18" charset="0"/>
              <a:cs typeface="Times New Roman" panose="02020603050405020304" pitchFamily="18" charset="0"/>
            </a:endParaRPr>
          </a:p>
          <a:p>
            <a:pPr algn="just"/>
            <a:r>
              <a:rPr lang="it-IT" sz="2700" b="1" dirty="0">
                <a:solidFill>
                  <a:schemeClr val="tx1"/>
                </a:solidFill>
                <a:latin typeface="Times New Roman" panose="02020603050405020304" pitchFamily="18" charset="0"/>
                <a:cs typeface="Times New Roman" panose="02020603050405020304" pitchFamily="18" charset="0"/>
              </a:rPr>
              <a:t>L’art. 15 della </a:t>
            </a:r>
            <a:r>
              <a:rPr lang="it-IT" sz="2700" b="1" u="sng"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 104/92</a:t>
            </a:r>
            <a:r>
              <a:rPr lang="it-IT" sz="2700" dirty="0">
                <a:solidFill>
                  <a:schemeClr val="tx1"/>
                </a:solidFill>
                <a:latin typeface="Times New Roman" panose="02020603050405020304" pitchFamily="18" charset="0"/>
                <a:cs typeface="Times New Roman" panose="02020603050405020304" pitchFamily="18" charset="0"/>
              </a:rPr>
              <a:t> prevede che presso ogni scuola di ordine e grado il Dirigente Scolastico deve nominare il GLH di istituto, che affianca i gruppi GLH Operativi sui singoli allievi diversamente abili. </a:t>
            </a:r>
          </a:p>
          <a:p>
            <a:pPr algn="just"/>
            <a:r>
              <a:rPr lang="it-IT" sz="2700" dirty="0">
                <a:solidFill>
                  <a:schemeClr val="tx1"/>
                </a:solidFill>
                <a:latin typeface="Times New Roman" panose="02020603050405020304" pitchFamily="18" charset="0"/>
                <a:cs typeface="Times New Roman" panose="02020603050405020304" pitchFamily="18" charset="0"/>
              </a:rPr>
              <a:t>La</a:t>
            </a:r>
            <a:r>
              <a:rPr lang="it-IT" sz="2700" b="1" u="sng" dirty="0">
                <a:solidFill>
                  <a:schemeClr val="tx1"/>
                </a:solidFill>
                <a:latin typeface="Times New Roman" panose="02020603050405020304" pitchFamily="18" charset="0"/>
                <a:cs typeface="Times New Roman" panose="02020603050405020304" pitchFamily="18" charset="0"/>
              </a:rPr>
              <a:t> DIRETTIVA M. del 27 dicembre 2012</a:t>
            </a:r>
            <a:r>
              <a:rPr lang="it-IT" sz="2700" dirty="0">
                <a:solidFill>
                  <a:schemeClr val="tx1"/>
                </a:solidFill>
                <a:latin typeface="Times New Roman" panose="02020603050405020304" pitchFamily="18" charset="0"/>
                <a:cs typeface="Times New Roman" panose="02020603050405020304" pitchFamily="18" charset="0"/>
              </a:rPr>
              <a:t> “</a:t>
            </a:r>
            <a:r>
              <a:rPr lang="it-IT" sz="2700" i="1" dirty="0">
                <a:solidFill>
                  <a:schemeClr val="tx1"/>
                </a:solidFill>
                <a:latin typeface="Times New Roman" panose="02020603050405020304" pitchFamily="18" charset="0"/>
                <a:cs typeface="Times New Roman" panose="02020603050405020304" pitchFamily="18" charset="0"/>
              </a:rPr>
              <a:t>Strumenti di intervento per alunni con Bisogni educativi speciali e organizzazione territoriale</a:t>
            </a:r>
            <a:r>
              <a:rPr lang="it-IT" sz="2700" dirty="0">
                <a:solidFill>
                  <a:schemeClr val="tx1"/>
                </a:solidFill>
                <a:latin typeface="Times New Roman" panose="02020603050405020304" pitchFamily="18" charset="0"/>
                <a:cs typeface="Times New Roman" panose="02020603050405020304" pitchFamily="18" charset="0"/>
              </a:rPr>
              <a:t>” ha sostituito i Glh, istituendo i </a:t>
            </a:r>
            <a:r>
              <a:rPr lang="it-IT" sz="2700" b="1" dirty="0">
                <a:solidFill>
                  <a:schemeClr val="tx1"/>
                </a:solidFill>
                <a:latin typeface="Times New Roman" panose="02020603050405020304" pitchFamily="18" charset="0"/>
                <a:cs typeface="Times New Roman" panose="02020603050405020304" pitchFamily="18" charset="0"/>
              </a:rPr>
              <a:t>GLI </a:t>
            </a:r>
            <a:r>
              <a:rPr lang="it-IT" sz="2700" dirty="0">
                <a:solidFill>
                  <a:schemeClr val="tx1"/>
                </a:solidFill>
                <a:latin typeface="Times New Roman" panose="02020603050405020304" pitchFamily="18" charset="0"/>
                <a:cs typeface="Times New Roman" panose="02020603050405020304" pitchFamily="18" charset="0"/>
              </a:rPr>
              <a:t>(che nella legge 104/92 erano Gruppi di Lavoro per l’Integrazione) con La finalità di potenziare la cultura dell’inclusione per realizzare il diritto allo studio di tutti.</a:t>
            </a:r>
          </a:p>
          <a:p>
            <a:pPr algn="just"/>
            <a:r>
              <a:rPr lang="it-IT" sz="2700" b="1" u="sng" dirty="0">
                <a:solidFill>
                  <a:schemeClr val="tx1"/>
                </a:solidFill>
                <a:latin typeface="Times New Roman" panose="02020603050405020304" pitchFamily="18" charset="0"/>
                <a:cs typeface="Times New Roman" panose="02020603050405020304" pitchFamily="18" charset="0"/>
              </a:rPr>
              <a:t>I GLi di Istituto </a:t>
            </a:r>
            <a:r>
              <a:rPr lang="it-IT" sz="2700" dirty="0">
                <a:solidFill>
                  <a:schemeClr val="tx1"/>
                </a:solidFill>
                <a:latin typeface="Times New Roman" panose="02020603050405020304" pitchFamily="18" charset="0"/>
                <a:cs typeface="Times New Roman" panose="02020603050405020304" pitchFamily="18" charset="0"/>
              </a:rPr>
              <a:t>hanno compiti di organizzazione e di indirizzo, e sono “</a:t>
            </a:r>
            <a:r>
              <a:rPr lang="it-IT" sz="2700" i="1" dirty="0">
                <a:solidFill>
                  <a:schemeClr val="tx1"/>
                </a:solidFill>
                <a:latin typeface="Times New Roman" panose="02020603050405020304" pitchFamily="18" charset="0"/>
                <a:cs typeface="Times New Roman" panose="02020603050405020304" pitchFamily="18" charset="0"/>
              </a:rPr>
              <a:t>gruppi di studio e di lavoro composti da insegnanti (</a:t>
            </a:r>
            <a:r>
              <a:rPr lang="it-IT" sz="2700" cap="none" dirty="0">
                <a:solidFill>
                  <a:schemeClr val="tx1"/>
                </a:solidFill>
                <a:latin typeface="Times New Roman" panose="02020603050405020304" pitchFamily="18" charset="0"/>
                <a:cs typeface="Times New Roman" panose="02020603050405020304" pitchFamily="18" charset="0"/>
              </a:rPr>
              <a:t>di sostegno e curricolari</a:t>
            </a:r>
            <a:r>
              <a:rPr lang="it-IT" sz="2700" dirty="0">
                <a:solidFill>
                  <a:schemeClr val="tx1"/>
                </a:solidFill>
                <a:latin typeface="Times New Roman" panose="02020603050405020304" pitchFamily="18" charset="0"/>
                <a:cs typeface="Times New Roman" panose="02020603050405020304" pitchFamily="18" charset="0"/>
              </a:rPr>
              <a:t>)</a:t>
            </a:r>
            <a:r>
              <a:rPr lang="it-IT" sz="2700" i="1" dirty="0">
                <a:solidFill>
                  <a:schemeClr val="tx1"/>
                </a:solidFill>
                <a:latin typeface="Times New Roman" panose="02020603050405020304" pitchFamily="18" charset="0"/>
                <a:cs typeface="Times New Roman" panose="02020603050405020304" pitchFamily="18" charset="0"/>
              </a:rPr>
              <a:t>, operatori dei servizi</a:t>
            </a:r>
            <a:r>
              <a:rPr lang="it-IT" sz="2700" dirty="0">
                <a:solidFill>
                  <a:schemeClr val="tx1"/>
                </a:solidFill>
                <a:latin typeface="Times New Roman" panose="02020603050405020304" pitchFamily="18" charset="0"/>
                <a:cs typeface="Times New Roman" panose="02020603050405020304" pitchFamily="18" charset="0"/>
              </a:rPr>
              <a:t> (</a:t>
            </a:r>
            <a:r>
              <a:rPr lang="it-IT" sz="2700" cap="none" dirty="0">
                <a:solidFill>
                  <a:schemeClr val="tx1"/>
                </a:solidFill>
                <a:latin typeface="Times New Roman" panose="02020603050405020304" pitchFamily="18" charset="0"/>
                <a:cs typeface="Times New Roman" panose="02020603050405020304" pitchFamily="18" charset="0"/>
              </a:rPr>
              <a:t>degli enti locali e delle asl</a:t>
            </a:r>
            <a:r>
              <a:rPr lang="it-IT" sz="2700" dirty="0">
                <a:solidFill>
                  <a:schemeClr val="tx1"/>
                </a:solidFill>
                <a:latin typeface="Times New Roman" panose="02020603050405020304" pitchFamily="18" charset="0"/>
                <a:cs typeface="Times New Roman" panose="02020603050405020304" pitchFamily="18" charset="0"/>
              </a:rPr>
              <a:t>)</a:t>
            </a:r>
            <a:r>
              <a:rPr lang="it-IT" sz="2700" i="1" dirty="0">
                <a:solidFill>
                  <a:schemeClr val="tx1"/>
                </a:solidFill>
                <a:latin typeface="Times New Roman" panose="02020603050405020304" pitchFamily="18" charset="0"/>
                <a:cs typeface="Times New Roman" panose="02020603050405020304" pitchFamily="18" charset="0"/>
              </a:rPr>
              <a:t>, familiari (</a:t>
            </a:r>
            <a:r>
              <a:rPr lang="it-IT" sz="2700" cap="none" dirty="0">
                <a:solidFill>
                  <a:schemeClr val="tx1"/>
                </a:solidFill>
                <a:latin typeface="Times New Roman" panose="02020603050405020304" pitchFamily="18" charset="0"/>
                <a:cs typeface="Times New Roman" panose="02020603050405020304" pitchFamily="18" charset="0"/>
              </a:rPr>
              <a:t>di tutti gli alunni e di quelli con disabilità</a:t>
            </a:r>
            <a:r>
              <a:rPr lang="it-IT" sz="2700" dirty="0">
                <a:solidFill>
                  <a:schemeClr val="tx1"/>
                </a:solidFill>
                <a:latin typeface="Times New Roman" panose="02020603050405020304" pitchFamily="18" charset="0"/>
                <a:cs typeface="Times New Roman" panose="02020603050405020304" pitchFamily="18" charset="0"/>
              </a:rPr>
              <a:t>)</a:t>
            </a:r>
            <a:r>
              <a:rPr lang="it-IT" sz="2700" i="1" dirty="0">
                <a:solidFill>
                  <a:schemeClr val="tx1"/>
                </a:solidFill>
                <a:latin typeface="Times New Roman" panose="02020603050405020304" pitchFamily="18" charset="0"/>
                <a:cs typeface="Times New Roman" panose="02020603050405020304" pitchFamily="18" charset="0"/>
              </a:rPr>
              <a:t> e studenti</a:t>
            </a:r>
            <a:r>
              <a:rPr lang="it-IT" sz="2700" dirty="0">
                <a:solidFill>
                  <a:schemeClr val="tx1"/>
                </a:solidFill>
                <a:latin typeface="Times New Roman" panose="02020603050405020304" pitchFamily="18" charset="0"/>
                <a:cs typeface="Times New Roman" panose="02020603050405020304" pitchFamily="18" charset="0"/>
              </a:rPr>
              <a:t> (</a:t>
            </a:r>
            <a:r>
              <a:rPr lang="it-IT" sz="2700" cap="none" dirty="0">
                <a:solidFill>
                  <a:schemeClr val="tx1"/>
                </a:solidFill>
                <a:latin typeface="Times New Roman" panose="02020603050405020304" pitchFamily="18" charset="0"/>
                <a:cs typeface="Times New Roman" panose="02020603050405020304" pitchFamily="18" charset="0"/>
              </a:rPr>
              <a:t>nella scuola secondaria di secondo grado</a:t>
            </a:r>
            <a:r>
              <a:rPr lang="it-IT" sz="2700" dirty="0">
                <a:solidFill>
                  <a:schemeClr val="tx1"/>
                </a:solidFill>
                <a:latin typeface="Times New Roman" panose="02020603050405020304" pitchFamily="18" charset="0"/>
                <a:cs typeface="Times New Roman" panose="02020603050405020304" pitchFamily="18" charset="0"/>
              </a:rPr>
              <a:t>) </a:t>
            </a:r>
            <a:r>
              <a:rPr lang="it-IT" sz="2700" i="1" dirty="0">
                <a:solidFill>
                  <a:schemeClr val="tx1"/>
                </a:solidFill>
                <a:latin typeface="Times New Roman" panose="02020603050405020304" pitchFamily="18" charset="0"/>
                <a:cs typeface="Times New Roman" panose="02020603050405020304" pitchFamily="18" charset="0"/>
              </a:rPr>
              <a:t>con il compito di collaborare alle iniziative educative e di integrazione predisposte dal piano educativo”</a:t>
            </a:r>
            <a:r>
              <a:rPr lang="it-IT" sz="2700" dirty="0">
                <a:solidFill>
                  <a:schemeClr val="tx1"/>
                </a:solidFill>
                <a:latin typeface="Times New Roman" panose="02020603050405020304" pitchFamily="18" charset="0"/>
                <a:cs typeface="Times New Roman" panose="02020603050405020304" pitchFamily="18" charset="0"/>
              </a:rPr>
              <a:t>.  Possono essere chiamati a partecipare anche membri di Associazioni. Il GLi di Istituto nell’esplicazione dei suoi compiti, può avanzare proposte al Collegio Docenti, per l’elaborazione del POF e programmare le risorse, creare rapporti con il territorio e gli enti locali per la risoluzione di tutte le problematiche relative all’inclusione. </a:t>
            </a:r>
          </a:p>
          <a:p>
            <a:pPr algn="just"/>
            <a:r>
              <a:rPr lang="it-IT" sz="2700" dirty="0">
                <a:solidFill>
                  <a:schemeClr val="tx1"/>
                </a:solidFill>
                <a:latin typeface="Times New Roman" panose="02020603050405020304" pitchFamily="18" charset="0"/>
                <a:cs typeface="Times New Roman" panose="02020603050405020304" pitchFamily="18" charset="0"/>
              </a:rPr>
              <a:t>Il </a:t>
            </a:r>
            <a:r>
              <a:rPr lang="it-IT" sz="2700" b="1" dirty="0">
                <a:solidFill>
                  <a:schemeClr val="tx1"/>
                </a:solidFill>
                <a:latin typeface="Times New Roman" panose="02020603050405020304" pitchFamily="18" charset="0"/>
                <a:cs typeface="Times New Roman" panose="02020603050405020304" pitchFamily="18" charset="0"/>
              </a:rPr>
              <a:t>GLi Operativo </a:t>
            </a:r>
            <a:r>
              <a:rPr lang="it-IT" sz="2700" dirty="0">
                <a:solidFill>
                  <a:schemeClr val="tx1"/>
                </a:solidFill>
                <a:latin typeface="Times New Roman" panose="02020603050405020304" pitchFamily="18" charset="0"/>
                <a:cs typeface="Times New Roman" panose="02020603050405020304" pitchFamily="18" charset="0"/>
              </a:rPr>
              <a:t>è invece composto dal Consiglio di Classe (</a:t>
            </a:r>
            <a:r>
              <a:rPr lang="it-IT" sz="2700" cap="none" dirty="0">
                <a:solidFill>
                  <a:schemeClr val="tx1"/>
                </a:solidFill>
                <a:latin typeface="Times New Roman" panose="02020603050405020304" pitchFamily="18" charset="0"/>
                <a:cs typeface="Times New Roman" panose="02020603050405020304" pitchFamily="18" charset="0"/>
              </a:rPr>
              <a:t>insegnanti curricolari e di sostegno</a:t>
            </a:r>
            <a:r>
              <a:rPr lang="it-IT" sz="2700" dirty="0">
                <a:solidFill>
                  <a:schemeClr val="tx1"/>
                </a:solidFill>
                <a:latin typeface="Times New Roman" panose="02020603050405020304" pitchFamily="18" charset="0"/>
                <a:cs typeface="Times New Roman" panose="02020603050405020304" pitchFamily="18" charset="0"/>
              </a:rPr>
              <a:t>), operatori ASL che seguono il percorso educativo dell’alunno con disabilità, i genitori dell’alunno oltre che eventualmente  un esperto richiesto da questi ultimi. Ha il compito di predisporre il Profilo Dinamico Funzionale e il Piano Educativo Individualizzato e di verificarne l'attuazione e l'efficacia nell'intervento scolastico.</a:t>
            </a:r>
          </a:p>
        </p:txBody>
      </p:sp>
    </p:spTree>
    <p:extLst>
      <p:ext uri="{BB962C8B-B14F-4D97-AF65-F5344CB8AC3E}">
        <p14:creationId xmlns:p14="http://schemas.microsoft.com/office/powerpoint/2010/main" val="22758454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711201"/>
            <a:ext cx="11456126" cy="5547213"/>
          </a:xfrm>
        </p:spPr>
        <p:txBody>
          <a:bodyPr>
            <a:normAutofit fontScale="25000" lnSpcReduction="20000"/>
          </a:bodyPr>
          <a:lstStyle/>
          <a:p>
            <a:r>
              <a:rPr lang="it-IT" sz="9600" b="1" dirty="0">
                <a:solidFill>
                  <a:srgbClr val="FF0000"/>
                </a:solidFill>
                <a:latin typeface="Times New Roman" panose="02020603050405020304" pitchFamily="18" charset="0"/>
                <a:cs typeface="Times New Roman" panose="02020603050405020304" pitchFamily="18" charset="0"/>
              </a:rPr>
              <a:t>Ruoli e COMPITI : </a:t>
            </a:r>
            <a:r>
              <a:rPr lang="it-IT" sz="9600" b="1" dirty="0">
                <a:solidFill>
                  <a:schemeClr val="tx1"/>
                </a:solidFill>
                <a:latin typeface="Times New Roman" panose="02020603050405020304" pitchFamily="18" charset="0"/>
                <a:cs typeface="Times New Roman" panose="02020603050405020304" pitchFamily="18" charset="0"/>
              </a:rPr>
              <a:t>COLLABORA CON I DOCENTI CURRICULARI</a:t>
            </a:r>
          </a:p>
          <a:p>
            <a:r>
              <a:rPr lang="it-IT" sz="7200" dirty="0">
                <a:solidFill>
                  <a:schemeClr val="tx1"/>
                </a:solidFill>
              </a:rPr>
              <a:t>(</a:t>
            </a:r>
            <a:r>
              <a:rPr lang="it-IT" sz="7200" cap="none" dirty="0">
                <a:solidFill>
                  <a:schemeClr val="tx1"/>
                </a:solidFill>
              </a:rPr>
              <a:t>in base al principio di contitolarità ed al P.E.I. sottoscritto dal consiglio di classe/team docenti)</a:t>
            </a:r>
            <a:endParaRPr lang="it-IT" sz="7200" b="1" cap="none" dirty="0">
              <a:solidFill>
                <a:schemeClr val="tx1"/>
              </a:solidFill>
              <a:latin typeface="Times New Roman" panose="02020603050405020304" pitchFamily="18" charset="0"/>
              <a:cs typeface="Times New Roman" panose="02020603050405020304" pitchFamily="18" charset="0"/>
            </a:endParaRPr>
          </a:p>
          <a:p>
            <a:pPr algn="just"/>
            <a:endParaRPr lang="it-IT" sz="6400" cap="none" dirty="0">
              <a:solidFill>
                <a:schemeClr val="tx1"/>
              </a:solidFill>
              <a:latin typeface="Times New Roman" panose="02020603050405020304" pitchFamily="18" charset="0"/>
              <a:cs typeface="Times New Roman" panose="02020603050405020304" pitchFamily="18" charset="0"/>
            </a:endParaRPr>
          </a:p>
          <a:p>
            <a:pPr algn="just"/>
            <a:r>
              <a:rPr lang="it-IT" sz="7200" dirty="0">
                <a:solidFill>
                  <a:schemeClr val="tx1"/>
                </a:solidFill>
                <a:latin typeface="Times New Roman" panose="02020603050405020304" pitchFamily="18" charset="0"/>
                <a:cs typeface="Times New Roman" panose="02020603050405020304" pitchFamily="18" charset="0"/>
              </a:rPr>
              <a:t>- </a:t>
            </a:r>
            <a:r>
              <a:rPr lang="it-IT" sz="7200" dirty="0">
                <a:solidFill>
                  <a:schemeClr val="tx1"/>
                </a:solidFill>
              </a:rPr>
              <a:t>nell’elaborazione della programmazione educativo - didattica dell’allievo e della classe;</a:t>
            </a:r>
          </a:p>
          <a:p>
            <a:pPr algn="just"/>
            <a:r>
              <a:rPr lang="it-IT" sz="7200" dirty="0">
                <a:solidFill>
                  <a:schemeClr val="tx1"/>
                </a:solidFill>
              </a:rPr>
              <a:t>- nel predisporre, in previsione di verifiche scritte o orali, modalità, strategie e contenuti rispondenti ai bisogni ed alle caratteristiche degli allievi;</a:t>
            </a:r>
          </a:p>
          <a:p>
            <a:pPr algn="just"/>
            <a:r>
              <a:rPr lang="it-IT" sz="7200" dirty="0">
                <a:solidFill>
                  <a:schemeClr val="tx1"/>
                </a:solidFill>
              </a:rPr>
              <a:t>- EvidenziaRE, durante i Consigli di Classe/Riunioni di programmazione (ai sensi della legge n. 148/1990), ai fini della redazione del P.E.I. Piano Educativo Individualizzato): il proprio orario di presenza e quello del personale assistenziale, il percorso scolastico (progettazione diversificata o finalizzata al raggiungimento degli obiettivi globalmente corrispondenti a quelli della classe);</a:t>
            </a:r>
          </a:p>
          <a:p>
            <a:pPr algn="just"/>
            <a:r>
              <a:rPr lang="it-IT" sz="7200" dirty="0">
                <a:solidFill>
                  <a:schemeClr val="tx1"/>
                </a:solidFill>
              </a:rPr>
              <a:t>-  ConcordaRE e predisporre le valutazioni </a:t>
            </a:r>
          </a:p>
          <a:p>
            <a:pPr algn="just"/>
            <a:r>
              <a:rPr lang="it-IT" sz="7200" dirty="0">
                <a:solidFill>
                  <a:schemeClr val="tx1"/>
                </a:solidFill>
              </a:rPr>
              <a:t>- ConcordaRE e documentaRE con il Consiglio di Classe/Team docenti, le famiglie e gli operatori eventuali percorsi speciali dell’alunno, le riduzioni d’orario, gli eventuali esoneri. Tale documento deve contenere la firma dei Docenti coinvolti nello stesso percorso e la firma dei genitori e deve essere inserito nel Registro dei verbali, nel Registro di classe, nel fascicolo personale dell’alunno.</a:t>
            </a:r>
          </a:p>
        </p:txBody>
      </p:sp>
    </p:spTree>
    <p:extLst>
      <p:ext uri="{BB962C8B-B14F-4D97-AF65-F5344CB8AC3E}">
        <p14:creationId xmlns:p14="http://schemas.microsoft.com/office/powerpoint/2010/main" val="14996059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80729" y="433800"/>
            <a:ext cx="11456126" cy="5521524"/>
          </a:xfrm>
        </p:spPr>
        <p:txBody>
          <a:bodyPr>
            <a:normAutofit fontScale="85000" lnSpcReduction="1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2100" b="1" dirty="0">
                <a:solidFill>
                  <a:schemeClr val="tx1"/>
                </a:solidFill>
                <a:latin typeface="Times New Roman" panose="02020603050405020304" pitchFamily="18" charset="0"/>
                <a:cs typeface="Times New Roman" panose="02020603050405020304" pitchFamily="18" charset="0"/>
              </a:rPr>
              <a:t> </a:t>
            </a:r>
            <a:r>
              <a:rPr lang="it-IT" sz="2800" b="1" dirty="0">
                <a:solidFill>
                  <a:schemeClr val="tx1"/>
                </a:solidFill>
                <a:latin typeface="Times New Roman" panose="02020603050405020304" pitchFamily="18" charset="0"/>
                <a:cs typeface="Times New Roman" panose="02020603050405020304" pitchFamily="18" charset="0"/>
              </a:rPr>
              <a:t>Incontri con i genitori</a:t>
            </a:r>
          </a:p>
          <a:p>
            <a:pPr algn="just"/>
            <a:endParaRPr lang="it-IT" sz="2100" dirty="0">
              <a:solidFill>
                <a:schemeClr val="tx1"/>
              </a:solidFill>
              <a:latin typeface="Times New Roman" panose="02020603050405020304" pitchFamily="18" charset="0"/>
              <a:cs typeface="Times New Roman" panose="02020603050405020304" pitchFamily="18" charset="0"/>
            </a:endParaRPr>
          </a:p>
          <a:p>
            <a:pPr algn="just"/>
            <a:r>
              <a:rPr lang="it-IT" sz="2100" dirty="0">
                <a:solidFill>
                  <a:schemeClr val="tx1"/>
                </a:solidFill>
                <a:latin typeface="Times New Roman" panose="02020603050405020304" pitchFamily="18" charset="0"/>
                <a:cs typeface="Times New Roman" panose="02020603050405020304" pitchFamily="18" charset="0"/>
              </a:rPr>
              <a:t>L’insegnante di sostegno gestisce i rapporti con la famiglia, costruendo un rapporto di fiducia e scambio, mirato alla restituzione di una immagine dell’alunno che ne comprenda le difficoltà, ma soprattutto le potenzialità e le risorse, in una prospettiva che guarda ad un futuro di autonomia e di persona adulta.</a:t>
            </a:r>
          </a:p>
          <a:p>
            <a:pPr algn="just"/>
            <a:r>
              <a:rPr lang="it-IT" sz="2100" dirty="0">
                <a:solidFill>
                  <a:schemeClr val="tx1"/>
                </a:solidFill>
                <a:latin typeface="Times New Roman" panose="02020603050405020304" pitchFamily="18" charset="0"/>
                <a:cs typeface="Times New Roman" panose="02020603050405020304" pitchFamily="18" charset="0"/>
              </a:rPr>
              <a:t>Nella sua attività punta anche a riconoscere e ad attivare le risorse della famiglia, per una collaborazione e condivisione di obiettivi educativi e strategie.</a:t>
            </a:r>
          </a:p>
          <a:p>
            <a:pPr algn="just"/>
            <a:r>
              <a:rPr lang="it-IT" sz="2100" dirty="0">
                <a:solidFill>
                  <a:schemeClr val="tx1"/>
                </a:solidFill>
                <a:latin typeface="Times New Roman" panose="02020603050405020304" pitchFamily="18" charset="0"/>
                <a:cs typeface="Times New Roman" panose="02020603050405020304" pitchFamily="18" charset="0"/>
              </a:rPr>
              <a:t>La convocazione della famiglia da parte dell’insegnante di sostegno va effettuata previa informazione al coordinatore di classe.</a:t>
            </a:r>
          </a:p>
          <a:p>
            <a:pPr algn="just"/>
            <a:r>
              <a:rPr lang="it-IT" sz="2400" dirty="0">
                <a:solidFill>
                  <a:schemeClr val="tx1"/>
                </a:solidFill>
              </a:rPr>
              <a:t>Illustrare in modo completo ed esauriente le programmazioni sia differenziate (personalizzate) sia facilitate (individualizzate) nella parte che riguarda la didattica ai genitori dell’alunno.</a:t>
            </a:r>
          </a:p>
          <a:p>
            <a:pPr algn="just"/>
            <a:r>
              <a:rPr lang="it-IT" sz="2400" dirty="0">
                <a:solidFill>
                  <a:schemeClr val="tx1"/>
                </a:solidFill>
              </a:rPr>
              <a:t>Elaborare il verbale di ogni incontro.</a:t>
            </a:r>
          </a:p>
          <a:p>
            <a:pPr algn="just"/>
            <a:endParaRPr lang="it-IT" sz="21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7129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02B7569-F68B-4AF3-97EE-AC776D10A988}"/>
              </a:ext>
            </a:extLst>
          </p:cNvPr>
          <p:cNvSpPr txBox="1"/>
          <p:nvPr/>
        </p:nvSpPr>
        <p:spPr>
          <a:xfrm>
            <a:off x="2077776" y="3104379"/>
            <a:ext cx="8334103" cy="1384995"/>
          </a:xfrm>
          <a:prstGeom prst="rect">
            <a:avLst/>
          </a:prstGeom>
          <a:noFill/>
          <a:ln w="57150">
            <a:solidFill>
              <a:srgbClr val="00B0F0"/>
            </a:solidFill>
          </a:ln>
        </p:spPr>
        <p:txBody>
          <a:bodyPr wrap="square" rtlCol="0">
            <a:spAutoFit/>
          </a:bodyPr>
          <a:lstStyle/>
          <a:p>
            <a:pPr algn="ctr"/>
            <a:endParaRPr lang="it-IT" sz="2800" b="1" dirty="0">
              <a:latin typeface="Times New Roman" panose="02020603050405020304" pitchFamily="18" charset="0"/>
              <a:cs typeface="Times New Roman" panose="02020603050405020304" pitchFamily="18" charset="0"/>
            </a:endParaRPr>
          </a:p>
          <a:p>
            <a:pPr algn="ctr"/>
            <a:r>
              <a:rPr lang="it-IT" sz="2800" b="1" dirty="0">
                <a:latin typeface="Times New Roman" panose="02020603050405020304" pitchFamily="18" charset="0"/>
                <a:cs typeface="Times New Roman" panose="02020603050405020304" pitchFamily="18" charset="0"/>
              </a:rPr>
              <a:t>IL DOCENTE DI SOSTEGNO POSSIEDE LE CAPACITA’ DI...</a:t>
            </a:r>
          </a:p>
        </p:txBody>
      </p:sp>
      <p:sp>
        <p:nvSpPr>
          <p:cNvPr id="3" name="CasellaDiTesto 2">
            <a:extLst>
              <a:ext uri="{FF2B5EF4-FFF2-40B4-BE49-F238E27FC236}">
                <a16:creationId xmlns:a16="http://schemas.microsoft.com/office/drawing/2014/main" id="{E1BC0C23-458F-4365-ACFB-D1874B515A78}"/>
              </a:ext>
            </a:extLst>
          </p:cNvPr>
          <p:cNvSpPr txBox="1"/>
          <p:nvPr/>
        </p:nvSpPr>
        <p:spPr>
          <a:xfrm>
            <a:off x="4285176" y="1690875"/>
            <a:ext cx="2860765" cy="646331"/>
          </a:xfrm>
          <a:prstGeom prst="rect">
            <a:avLst/>
          </a:prstGeom>
          <a:noFill/>
          <a:ln w="57150">
            <a:solidFill>
              <a:srgbClr val="FF0000"/>
            </a:solidFill>
          </a:ln>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ASCOLTO</a:t>
            </a:r>
          </a:p>
        </p:txBody>
      </p:sp>
      <p:sp>
        <p:nvSpPr>
          <p:cNvPr id="4" name="CasellaDiTesto 3">
            <a:extLst>
              <a:ext uri="{FF2B5EF4-FFF2-40B4-BE49-F238E27FC236}">
                <a16:creationId xmlns:a16="http://schemas.microsoft.com/office/drawing/2014/main" id="{8C6DC486-7517-44D4-B7B6-0FD2B7DED968}"/>
              </a:ext>
            </a:extLst>
          </p:cNvPr>
          <p:cNvSpPr txBox="1"/>
          <p:nvPr/>
        </p:nvSpPr>
        <p:spPr>
          <a:xfrm>
            <a:off x="233838" y="5181389"/>
            <a:ext cx="3204932" cy="646331"/>
          </a:xfrm>
          <a:prstGeom prst="rect">
            <a:avLst/>
          </a:prstGeom>
          <a:noFill/>
          <a:ln w="57150">
            <a:solidFill>
              <a:srgbClr val="FF0000"/>
            </a:solidFill>
          </a:ln>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OSSERVARE</a:t>
            </a:r>
          </a:p>
        </p:txBody>
      </p:sp>
      <p:sp>
        <p:nvSpPr>
          <p:cNvPr id="5" name="CasellaDiTesto 4">
            <a:extLst>
              <a:ext uri="{FF2B5EF4-FFF2-40B4-BE49-F238E27FC236}">
                <a16:creationId xmlns:a16="http://schemas.microsoft.com/office/drawing/2014/main" id="{37736DA0-9340-4EE8-B1B6-29161EB11D5A}"/>
              </a:ext>
            </a:extLst>
          </p:cNvPr>
          <p:cNvSpPr txBox="1"/>
          <p:nvPr/>
        </p:nvSpPr>
        <p:spPr>
          <a:xfrm>
            <a:off x="7983527" y="1745446"/>
            <a:ext cx="3692435" cy="646331"/>
          </a:xfrm>
          <a:prstGeom prst="rect">
            <a:avLst/>
          </a:prstGeom>
          <a:noFill/>
          <a:ln w="57150">
            <a:solidFill>
              <a:srgbClr val="FF0000"/>
            </a:solidFill>
          </a:ln>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ACCETTAZIONE</a:t>
            </a:r>
          </a:p>
        </p:txBody>
      </p:sp>
      <p:sp>
        <p:nvSpPr>
          <p:cNvPr id="6" name="CasellaDiTesto 5">
            <a:extLst>
              <a:ext uri="{FF2B5EF4-FFF2-40B4-BE49-F238E27FC236}">
                <a16:creationId xmlns:a16="http://schemas.microsoft.com/office/drawing/2014/main" id="{9E4EC59F-9B97-4BE4-9BC9-510935A03FAE}"/>
              </a:ext>
            </a:extLst>
          </p:cNvPr>
          <p:cNvSpPr txBox="1"/>
          <p:nvPr/>
        </p:nvSpPr>
        <p:spPr>
          <a:xfrm>
            <a:off x="455134" y="1646878"/>
            <a:ext cx="2655389" cy="646331"/>
          </a:xfrm>
          <a:prstGeom prst="rect">
            <a:avLst/>
          </a:prstGeom>
          <a:noFill/>
          <a:ln w="57150">
            <a:solidFill>
              <a:srgbClr val="FF0000"/>
            </a:solidFill>
          </a:ln>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RISPETTO</a:t>
            </a:r>
          </a:p>
        </p:txBody>
      </p:sp>
      <p:cxnSp>
        <p:nvCxnSpPr>
          <p:cNvPr id="8" name="Connettore 2 7">
            <a:extLst>
              <a:ext uri="{FF2B5EF4-FFF2-40B4-BE49-F238E27FC236}">
                <a16:creationId xmlns:a16="http://schemas.microsoft.com/office/drawing/2014/main" id="{8EFEDB1A-271B-4F5D-95CC-F831E9EE8B58}"/>
              </a:ext>
            </a:extLst>
          </p:cNvPr>
          <p:cNvCxnSpPr>
            <a:cxnSpLocks/>
          </p:cNvCxnSpPr>
          <p:nvPr/>
        </p:nvCxnSpPr>
        <p:spPr>
          <a:xfrm flipH="1" flipV="1">
            <a:off x="2461846" y="2407924"/>
            <a:ext cx="1727201" cy="61663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a:extLst>
              <a:ext uri="{FF2B5EF4-FFF2-40B4-BE49-F238E27FC236}">
                <a16:creationId xmlns:a16="http://schemas.microsoft.com/office/drawing/2014/main" id="{6B1E6EAC-2629-4B88-BBF9-D1D016A335C4}"/>
              </a:ext>
            </a:extLst>
          </p:cNvPr>
          <p:cNvCxnSpPr>
            <a:cxnSpLocks/>
          </p:cNvCxnSpPr>
          <p:nvPr/>
        </p:nvCxnSpPr>
        <p:spPr>
          <a:xfrm flipV="1">
            <a:off x="7511143" y="2553976"/>
            <a:ext cx="1165219" cy="5401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id="{A5D127A2-039C-4451-8FFB-3762E35F8491}"/>
              </a:ext>
            </a:extLst>
          </p:cNvPr>
          <p:cNvCxnSpPr>
            <a:cxnSpLocks/>
          </p:cNvCxnSpPr>
          <p:nvPr/>
        </p:nvCxnSpPr>
        <p:spPr>
          <a:xfrm>
            <a:off x="8823570" y="4612984"/>
            <a:ext cx="814139" cy="50712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id="{197D979A-A0CF-4FA3-99F4-7B599A1C897B}"/>
              </a:ext>
            </a:extLst>
          </p:cNvPr>
          <p:cNvCxnSpPr>
            <a:cxnSpLocks/>
          </p:cNvCxnSpPr>
          <p:nvPr/>
        </p:nvCxnSpPr>
        <p:spPr>
          <a:xfrm>
            <a:off x="5715558" y="4589477"/>
            <a:ext cx="11304" cy="5838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id="{6BAA84CE-BBE8-47F1-83ED-07105189F984}"/>
              </a:ext>
            </a:extLst>
          </p:cNvPr>
          <p:cNvCxnSpPr>
            <a:cxnSpLocks/>
          </p:cNvCxnSpPr>
          <p:nvPr/>
        </p:nvCxnSpPr>
        <p:spPr>
          <a:xfrm flipH="1">
            <a:off x="2554291" y="4583307"/>
            <a:ext cx="1001709" cy="53680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Connettore 2 14">
            <a:extLst>
              <a:ext uri="{FF2B5EF4-FFF2-40B4-BE49-F238E27FC236}">
                <a16:creationId xmlns:a16="http://schemas.microsoft.com/office/drawing/2014/main" id="{F5E39FB1-9CDC-4E62-8FAF-3931362BACDD}"/>
              </a:ext>
            </a:extLst>
          </p:cNvPr>
          <p:cNvCxnSpPr>
            <a:cxnSpLocks/>
          </p:cNvCxnSpPr>
          <p:nvPr/>
        </p:nvCxnSpPr>
        <p:spPr>
          <a:xfrm flipH="1" flipV="1">
            <a:off x="5787905" y="2405330"/>
            <a:ext cx="1" cy="6192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E5505FD3-CDAC-48AA-8805-0CC7FDDB831E}"/>
              </a:ext>
            </a:extLst>
          </p:cNvPr>
          <p:cNvSpPr txBox="1"/>
          <p:nvPr/>
        </p:nvSpPr>
        <p:spPr>
          <a:xfrm>
            <a:off x="3918938" y="5181388"/>
            <a:ext cx="3737933" cy="646331"/>
          </a:xfrm>
          <a:prstGeom prst="rect">
            <a:avLst/>
          </a:prstGeom>
          <a:noFill/>
          <a:ln w="57150">
            <a:solidFill>
              <a:srgbClr val="FF0000"/>
            </a:solidFill>
          </a:ln>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COLLABORARE</a:t>
            </a:r>
          </a:p>
        </p:txBody>
      </p:sp>
      <p:sp>
        <p:nvSpPr>
          <p:cNvPr id="19" name="CasellaDiTesto 18">
            <a:extLst>
              <a:ext uri="{FF2B5EF4-FFF2-40B4-BE49-F238E27FC236}">
                <a16:creationId xmlns:a16="http://schemas.microsoft.com/office/drawing/2014/main" id="{87C1394F-830C-4DF4-8B0C-E790C8D96F2B}"/>
              </a:ext>
            </a:extLst>
          </p:cNvPr>
          <p:cNvSpPr txBox="1"/>
          <p:nvPr/>
        </p:nvSpPr>
        <p:spPr>
          <a:xfrm>
            <a:off x="7877430" y="5181388"/>
            <a:ext cx="3737933" cy="646331"/>
          </a:xfrm>
          <a:prstGeom prst="rect">
            <a:avLst/>
          </a:prstGeom>
          <a:noFill/>
          <a:ln w="57150">
            <a:solidFill>
              <a:srgbClr val="FF0000"/>
            </a:solidFill>
          </a:ln>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PROGETTARE</a:t>
            </a:r>
          </a:p>
        </p:txBody>
      </p:sp>
    </p:spTree>
    <p:extLst>
      <p:ext uri="{BB962C8B-B14F-4D97-AF65-F5344CB8AC3E}">
        <p14:creationId xmlns:p14="http://schemas.microsoft.com/office/powerpoint/2010/main" val="24207023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166601" y="742050"/>
            <a:ext cx="11456126" cy="5141225"/>
          </a:xfrm>
        </p:spPr>
        <p:txBody>
          <a:bodyPr>
            <a:normAutofit fontScale="92500" lnSpcReduction="2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2100" b="1" cap="none" dirty="0">
                <a:solidFill>
                  <a:schemeClr val="tx1"/>
                </a:solidFill>
                <a:latin typeface="Times New Roman" panose="02020603050405020304" pitchFamily="18" charset="0"/>
                <a:cs typeface="Times New Roman" panose="02020603050405020304" pitchFamily="18" charset="0"/>
              </a:rPr>
              <a:t>Visione della </a:t>
            </a:r>
            <a:r>
              <a:rPr lang="it-IT" sz="2100" b="1" dirty="0">
                <a:solidFill>
                  <a:schemeClr val="tx1"/>
                </a:solidFill>
                <a:latin typeface="Times New Roman" panose="02020603050405020304" pitchFamily="18" charset="0"/>
                <a:cs typeface="Times New Roman" panose="02020603050405020304" pitchFamily="18" charset="0"/>
              </a:rPr>
              <a:t>Diagnosi funzionale </a:t>
            </a:r>
          </a:p>
          <a:p>
            <a:pPr algn="just"/>
            <a:r>
              <a:rPr lang="it-IT" dirty="0">
                <a:solidFill>
                  <a:schemeClr val="tx1"/>
                </a:solidFill>
                <a:latin typeface="Times New Roman" panose="02020603050405020304" pitchFamily="18" charset="0"/>
                <a:cs typeface="Times New Roman" panose="02020603050405020304" pitchFamily="18" charset="0"/>
              </a:rPr>
              <a:t>Documento medico-sanitario, fornisce informazioni sulla patologia, sugli effetti che questa produce in termini di difficoltÁ, ma anche sulle capacitÁ residue che possono essere attivate. </a:t>
            </a:r>
          </a:p>
          <a:p>
            <a:pPr algn="just"/>
            <a:r>
              <a:rPr lang="it-IT" dirty="0">
                <a:solidFill>
                  <a:schemeClr val="tx1"/>
                </a:solidFill>
                <a:latin typeface="Times New Roman" panose="02020603050405020304" pitchFamily="18" charset="0"/>
                <a:cs typeface="Times New Roman" panose="02020603050405020304" pitchFamily="18" charset="0"/>
              </a:rPr>
              <a:t>Contiene tutti gli elementi necessari per accedere agli interventi educativi, assistenziali e di sostegno previsti e dall’acquisizione di elementi clinici psico-sociali.</a:t>
            </a:r>
          </a:p>
          <a:p>
            <a:pPr algn="just"/>
            <a:r>
              <a:rPr lang="it-IT" dirty="0">
                <a:solidFill>
                  <a:schemeClr val="tx1"/>
                </a:solidFill>
                <a:latin typeface="Times New Roman" panose="02020603050405020304" pitchFamily="18" charset="0"/>
                <a:cs typeface="Times New Roman" panose="02020603050405020304" pitchFamily="18" charset="0"/>
              </a:rPr>
              <a:t>Questo documento viene redatto dall’unità multidisciplinare ( </a:t>
            </a:r>
            <a:r>
              <a:rPr lang="it-IT" i="1" dirty="0">
                <a:solidFill>
                  <a:schemeClr val="tx1"/>
                </a:solidFill>
                <a:latin typeface="Times New Roman" panose="02020603050405020304" pitchFamily="18" charset="0"/>
                <a:cs typeface="Times New Roman" panose="02020603050405020304" pitchFamily="18" charset="0"/>
              </a:rPr>
              <a:t>medico specialista nella patologia segnalata, dallo specialista in neuropsichiatria infantile, dal terapista della riabilitazione, dagli operatori sociali in servizio presso la unità sanitaria locale)</a:t>
            </a:r>
            <a:r>
              <a:rPr lang="it-IT" dirty="0">
                <a:solidFill>
                  <a:schemeClr val="tx1"/>
                </a:solidFill>
                <a:latin typeface="Times New Roman" panose="02020603050405020304" pitchFamily="18" charset="0"/>
                <a:cs typeface="Times New Roman" panose="02020603050405020304" pitchFamily="18" charset="0"/>
              </a:rPr>
              <a:t>.</a:t>
            </a:r>
          </a:p>
          <a:p>
            <a:pPr algn="just"/>
            <a:r>
              <a:rPr lang="it-IT" dirty="0">
                <a:solidFill>
                  <a:schemeClr val="tx1"/>
                </a:solidFill>
                <a:latin typeface="Times New Roman" panose="02020603050405020304" pitchFamily="18" charset="0"/>
                <a:cs typeface="Times New Roman" panose="02020603050405020304" pitchFamily="18" charset="0"/>
              </a:rPr>
              <a:t>La </a:t>
            </a:r>
            <a:r>
              <a:rPr lang="it-IT" b="1" dirty="0">
                <a:solidFill>
                  <a:schemeClr val="tx1"/>
                </a:solidFill>
                <a:latin typeface="Times New Roman" panose="02020603050405020304" pitchFamily="18" charset="0"/>
                <a:cs typeface="Times New Roman" panose="02020603050405020304" pitchFamily="18" charset="0"/>
              </a:rPr>
              <a:t>Diagnosi Funzionale </a:t>
            </a:r>
            <a:r>
              <a:rPr lang="it-IT" dirty="0">
                <a:solidFill>
                  <a:schemeClr val="tx1"/>
                </a:solidFill>
                <a:latin typeface="Times New Roman" panose="02020603050405020304" pitchFamily="18" charset="0"/>
                <a:cs typeface="Times New Roman" panose="02020603050405020304" pitchFamily="18" charset="0"/>
              </a:rPr>
              <a:t>è il punto di partenza per la stesura del </a:t>
            </a:r>
            <a:r>
              <a:rPr lang="it-IT" b="1" dirty="0">
                <a:solidFill>
                  <a:schemeClr val="tx1"/>
                </a:solidFill>
                <a:latin typeface="Times New Roman" panose="02020603050405020304" pitchFamily="18" charset="0"/>
                <a:cs typeface="Times New Roman" panose="02020603050405020304" pitchFamily="18" charset="0"/>
              </a:rPr>
              <a:t>Profilo Dinamico Funzionale</a:t>
            </a:r>
            <a:r>
              <a:rPr lang="it-IT" dirty="0">
                <a:solidFill>
                  <a:schemeClr val="tx1"/>
                </a:solidFill>
                <a:latin typeface="Times New Roman" panose="02020603050405020304" pitchFamily="18" charset="0"/>
                <a:cs typeface="Times New Roman" panose="02020603050405020304" pitchFamily="18" charset="0"/>
              </a:rPr>
              <a:t>. E Mette in evidenza le potenzialità dei soggetti negli ambiti:  cognitivo,  affettivo-relazionale,  linguistico, sensoriale,  motorio-prassico, neuropsicologico,  autonomia personale e sociale</a:t>
            </a:r>
            <a:endParaRPr lang="it-IT" sz="21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8256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58880" y="609600"/>
            <a:ext cx="11456126" cy="4864985"/>
          </a:xfrm>
        </p:spPr>
        <p:txBody>
          <a:bodyPr>
            <a:normAutofit fontScale="85000" lnSpcReduction="20000"/>
          </a:bodyPr>
          <a:lstStyle/>
          <a:p>
            <a:r>
              <a:rPr lang="it-IT" sz="2800" b="1" dirty="0">
                <a:solidFill>
                  <a:srgbClr val="FF0000"/>
                </a:solidFill>
                <a:latin typeface="Times New Roman" panose="02020603050405020304" pitchFamily="18" charset="0"/>
                <a:cs typeface="Times New Roman" panose="02020603050405020304" pitchFamily="18" charset="0"/>
              </a:rPr>
              <a:t>Ruoli e COMPITI: </a:t>
            </a:r>
            <a:r>
              <a:rPr lang="it-IT" sz="2800" b="1" cap="none" dirty="0">
                <a:solidFill>
                  <a:schemeClr val="tx1"/>
                </a:solidFill>
                <a:latin typeface="Times New Roman" panose="02020603050405020304" pitchFamily="18" charset="0"/>
                <a:cs typeface="Times New Roman" panose="02020603050405020304" pitchFamily="18" charset="0"/>
              </a:rPr>
              <a:t>Visione del PROFILO DINAMICO FUNZIONALE</a:t>
            </a:r>
          </a:p>
          <a:p>
            <a:endParaRPr lang="it-IT" sz="2800" b="1" dirty="0">
              <a:solidFill>
                <a:schemeClr val="tx1"/>
              </a:solidFill>
              <a:latin typeface="Times New Roman" panose="02020603050405020304" pitchFamily="18" charset="0"/>
              <a:cs typeface="Times New Roman" panose="02020603050405020304" pitchFamily="18" charset="0"/>
            </a:endParaRPr>
          </a:p>
          <a:p>
            <a:pPr algn="just"/>
            <a:r>
              <a:rPr lang="it-IT" dirty="0">
                <a:solidFill>
                  <a:schemeClr val="tx1"/>
                </a:solidFill>
              </a:rPr>
              <a:t>Il </a:t>
            </a:r>
            <a:r>
              <a:rPr lang="it-IT" b="1" dirty="0">
                <a:solidFill>
                  <a:schemeClr val="tx1"/>
                </a:solidFill>
              </a:rPr>
              <a:t>PDF</a:t>
            </a:r>
            <a:r>
              <a:rPr lang="it-IT" dirty="0">
                <a:solidFill>
                  <a:schemeClr val="tx1"/>
                </a:solidFill>
              </a:rPr>
              <a:t>, secondo il </a:t>
            </a:r>
            <a:r>
              <a:rPr lang="it-IT" b="1" dirty="0">
                <a:solidFill>
                  <a:schemeClr val="tx1"/>
                </a:solidFill>
              </a:rPr>
              <a:t>DPR del 24 febbraio 1994</a:t>
            </a:r>
            <a:r>
              <a:rPr lang="it-IT" dirty="0">
                <a:solidFill>
                  <a:schemeClr val="tx1"/>
                </a:solidFill>
              </a:rPr>
              <a:t>, descrive in modo analitico i possibili livelli di risposta dell’alunno in situazione di handicap riferiti alle relazioni in atto e a quelle programmabili attraverso l’intervento didattico.</a:t>
            </a:r>
          </a:p>
          <a:p>
            <a:pPr algn="just"/>
            <a:r>
              <a:rPr lang="it-IT" dirty="0">
                <a:solidFill>
                  <a:schemeClr val="tx1"/>
                </a:solidFill>
              </a:rPr>
              <a:t>Il Profilo Dinamico Funzionale Rappresenta la descrizione dell’ALUNNO dal punto divista delle caratteristiche psicologiche, sociali, affettive, delle difficoltÁ di apprendimento e delle </a:t>
            </a:r>
            <a:r>
              <a:rPr lang="it-IT" dirty="0" err="1">
                <a:solidFill>
                  <a:schemeClr val="tx1"/>
                </a:solidFill>
              </a:rPr>
              <a:t>potenzialitÁ</a:t>
            </a:r>
            <a:r>
              <a:rPr lang="it-IT" dirty="0">
                <a:solidFill>
                  <a:schemeClr val="tx1"/>
                </a:solidFill>
              </a:rPr>
              <a:t> di recupero.</a:t>
            </a:r>
          </a:p>
          <a:p>
            <a:pPr algn="just"/>
            <a:r>
              <a:rPr lang="it-IT" dirty="0">
                <a:solidFill>
                  <a:schemeClr val="tx1"/>
                </a:solidFill>
              </a:rPr>
              <a:t>viene redatto dall’unità multidisciplinare (medici, psicologi, terapisti, operatori sociali in servizio presso la unità sanitaria locale), dai docenti curriculari, dall’ insegnante di sostegno, dalla famiglia dell’alunno.</a:t>
            </a:r>
          </a:p>
          <a:p>
            <a:pPr algn="just"/>
            <a:r>
              <a:rPr lang="it-IT" dirty="0">
                <a:solidFill>
                  <a:schemeClr val="tx1"/>
                </a:solidFill>
              </a:rPr>
              <a:t>Il profilo dinamico funzionale va compilato all’inizio del primo anno di frequenza, verificato periodicamente, attraverso la stesura annuale del PEI e i suoi eventuali aggiornamenti, aggiornato al termine di ogni ciclo scolastico e periodicamente nel corso della scuola secondaria superiore.</a:t>
            </a:r>
          </a:p>
          <a:p>
            <a:pPr algn="just"/>
            <a:r>
              <a:rPr lang="it-IT" dirty="0">
                <a:solidFill>
                  <a:schemeClr val="tx1"/>
                </a:solidFill>
              </a:rPr>
              <a:t>è lo strumento di raccordo tra le conoscenze sanitarie, educativo didattiche e familiari per individuare modalità su cui articolare il PEI.</a:t>
            </a:r>
            <a:endParaRPr lang="it-IT" sz="21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8067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58880" y="609600"/>
            <a:ext cx="11456126" cy="4864985"/>
          </a:xfrm>
        </p:spPr>
        <p:txBody>
          <a:bodyPr>
            <a:normAutofit/>
          </a:bodyPr>
          <a:lstStyle/>
          <a:p>
            <a:r>
              <a:rPr lang="it-IT" sz="3200" b="1" dirty="0">
                <a:solidFill>
                  <a:srgbClr val="FF0000"/>
                </a:solidFill>
                <a:latin typeface="Times New Roman" panose="02020603050405020304" pitchFamily="18" charset="0"/>
                <a:cs typeface="Times New Roman" panose="02020603050405020304" pitchFamily="18" charset="0"/>
              </a:rPr>
              <a:t>D.L . 66/2017… nota bene</a:t>
            </a:r>
          </a:p>
          <a:p>
            <a:r>
              <a:rPr lang="it-IT" b="1" dirty="0">
                <a:solidFill>
                  <a:schemeClr val="tx1"/>
                </a:solidFill>
              </a:rPr>
              <a:t>cosa cambia dal 1 Gennaio 2019</a:t>
            </a:r>
          </a:p>
          <a:p>
            <a:endParaRPr lang="it-IT" dirty="0">
              <a:solidFill>
                <a:schemeClr val="tx1"/>
              </a:solidFill>
            </a:endParaRPr>
          </a:p>
        </p:txBody>
      </p:sp>
      <p:sp>
        <p:nvSpPr>
          <p:cNvPr id="4" name="CasellaDiTesto 3">
            <a:extLst>
              <a:ext uri="{FF2B5EF4-FFF2-40B4-BE49-F238E27FC236}">
                <a16:creationId xmlns:a16="http://schemas.microsoft.com/office/drawing/2014/main" id="{5BA9BE22-80AF-43D2-AD37-C2B633D39F9A}"/>
              </a:ext>
            </a:extLst>
          </p:cNvPr>
          <p:cNvSpPr txBox="1"/>
          <p:nvPr/>
        </p:nvSpPr>
        <p:spPr>
          <a:xfrm flipH="1">
            <a:off x="6233020" y="2685870"/>
            <a:ext cx="4204203" cy="1815882"/>
          </a:xfrm>
          <a:prstGeom prst="rect">
            <a:avLst/>
          </a:prstGeom>
          <a:noFill/>
          <a:ln w="76200">
            <a:solidFill>
              <a:srgbClr val="FF0000"/>
            </a:solidFill>
          </a:ln>
        </p:spPr>
        <p:txBody>
          <a:bodyPr wrap="square" rtlCol="0">
            <a:spAutoFit/>
          </a:bodyPr>
          <a:lstStyle/>
          <a:p>
            <a:r>
              <a:rPr lang="it-IT" sz="2800" b="1" dirty="0"/>
              <a:t>PROFILO DI FUNZIONAMENTO</a:t>
            </a:r>
          </a:p>
          <a:p>
            <a:r>
              <a:rPr lang="it-IT" sz="2800" dirty="0"/>
              <a:t>● ELABORAZIONE DEL PEI</a:t>
            </a:r>
          </a:p>
          <a:p>
            <a:r>
              <a:rPr lang="it-IT" sz="2800" dirty="0"/>
              <a:t>● PROGETTO INDIVIDUALE</a:t>
            </a:r>
          </a:p>
        </p:txBody>
      </p:sp>
      <p:sp>
        <p:nvSpPr>
          <p:cNvPr id="7" name="CasellaDiTesto 6">
            <a:extLst>
              <a:ext uri="{FF2B5EF4-FFF2-40B4-BE49-F238E27FC236}">
                <a16:creationId xmlns:a16="http://schemas.microsoft.com/office/drawing/2014/main" id="{3915CC8A-E06A-4D6D-B504-8774E2D34392}"/>
              </a:ext>
            </a:extLst>
          </p:cNvPr>
          <p:cNvSpPr txBox="1"/>
          <p:nvPr/>
        </p:nvSpPr>
        <p:spPr>
          <a:xfrm>
            <a:off x="701672" y="2679579"/>
            <a:ext cx="3551545" cy="1200329"/>
          </a:xfrm>
          <a:prstGeom prst="rect">
            <a:avLst/>
          </a:prstGeom>
          <a:noFill/>
          <a:ln w="28575">
            <a:solidFill>
              <a:srgbClr val="FF0000"/>
            </a:solidFill>
          </a:ln>
        </p:spPr>
        <p:txBody>
          <a:bodyPr wrap="square" rtlCol="0">
            <a:spAutoFit/>
          </a:bodyPr>
          <a:lstStyle/>
          <a:p>
            <a:pPr algn="just"/>
            <a:r>
              <a:rPr lang="it-IT" b="1" dirty="0"/>
              <a:t>DIAGNOSI FUNZIONALE</a:t>
            </a:r>
          </a:p>
          <a:p>
            <a:pPr algn="just"/>
            <a:endParaRPr lang="it-IT" b="1" dirty="0"/>
          </a:p>
          <a:p>
            <a:pPr algn="just"/>
            <a:r>
              <a:rPr lang="it-IT" b="1" dirty="0"/>
              <a:t>PROFILO DINAMICO FUNZIONALE</a:t>
            </a:r>
          </a:p>
          <a:p>
            <a:endParaRPr lang="it-IT" dirty="0"/>
          </a:p>
        </p:txBody>
      </p:sp>
      <p:cxnSp>
        <p:nvCxnSpPr>
          <p:cNvPr id="9" name="Connettore diritto 8">
            <a:extLst>
              <a:ext uri="{FF2B5EF4-FFF2-40B4-BE49-F238E27FC236}">
                <a16:creationId xmlns:a16="http://schemas.microsoft.com/office/drawing/2014/main" id="{881A75C3-5536-461A-9073-5653BC182EA5}"/>
              </a:ext>
            </a:extLst>
          </p:cNvPr>
          <p:cNvCxnSpPr/>
          <p:nvPr/>
        </p:nvCxnSpPr>
        <p:spPr>
          <a:xfrm flipV="1">
            <a:off x="913774" y="2290194"/>
            <a:ext cx="3138109" cy="199658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BA06E4C0-09F2-40A6-9D38-7D7471D21BE0}"/>
              </a:ext>
            </a:extLst>
          </p:cNvPr>
          <p:cNvCxnSpPr>
            <a:cxnSpLocks/>
          </p:cNvCxnSpPr>
          <p:nvPr/>
        </p:nvCxnSpPr>
        <p:spPr>
          <a:xfrm>
            <a:off x="1065402" y="2021747"/>
            <a:ext cx="2910980" cy="241602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Freccia a destra 13">
            <a:extLst>
              <a:ext uri="{FF2B5EF4-FFF2-40B4-BE49-F238E27FC236}">
                <a16:creationId xmlns:a16="http://schemas.microsoft.com/office/drawing/2014/main" id="{633B2969-3A87-4D8C-856B-D851A87B74A3}"/>
              </a:ext>
            </a:extLst>
          </p:cNvPr>
          <p:cNvSpPr/>
          <p:nvPr/>
        </p:nvSpPr>
        <p:spPr>
          <a:xfrm>
            <a:off x="4263985" y="3154261"/>
            <a:ext cx="939568" cy="429773"/>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088466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191768" y="727728"/>
            <a:ext cx="11456126" cy="5508949"/>
          </a:xfrm>
        </p:spPr>
        <p:txBody>
          <a:bodyPr>
            <a:normAutofit fontScale="85000" lnSpcReduction="10000"/>
          </a:bodyPr>
          <a:lstStyle/>
          <a:p>
            <a:r>
              <a:rPr lang="it-IT" sz="2800" b="1" dirty="0">
                <a:solidFill>
                  <a:srgbClr val="FF0000"/>
                </a:solidFill>
                <a:latin typeface="Times New Roman" panose="02020603050405020304" pitchFamily="18" charset="0"/>
                <a:cs typeface="Times New Roman" panose="02020603050405020304" pitchFamily="18" charset="0"/>
              </a:rPr>
              <a:t>Ruoli e COMPITI: </a:t>
            </a:r>
            <a:r>
              <a:rPr lang="it-IT" sz="2800" b="1" cap="none" dirty="0">
                <a:solidFill>
                  <a:schemeClr val="tx1"/>
                </a:solidFill>
                <a:latin typeface="Times New Roman" panose="02020603050405020304" pitchFamily="18" charset="0"/>
                <a:cs typeface="Times New Roman" panose="02020603050405020304" pitchFamily="18" charset="0"/>
              </a:rPr>
              <a:t>Elabora il PIANO EDUCATIVO INDIVIDUALIZZATO</a:t>
            </a:r>
          </a:p>
          <a:p>
            <a:endParaRPr lang="it-IT" sz="2800" b="1" cap="none" dirty="0">
              <a:solidFill>
                <a:schemeClr val="tx1"/>
              </a:solidFill>
              <a:latin typeface="Times New Roman" panose="02020603050405020304" pitchFamily="18" charset="0"/>
              <a:cs typeface="Times New Roman" panose="02020603050405020304" pitchFamily="18" charset="0"/>
            </a:endParaRPr>
          </a:p>
          <a:p>
            <a:pPr algn="just"/>
            <a:r>
              <a:rPr lang="it-IT" dirty="0">
                <a:solidFill>
                  <a:schemeClr val="tx1"/>
                </a:solidFill>
                <a:latin typeface="Times New Roman" panose="02020603050405020304" pitchFamily="18" charset="0"/>
                <a:cs typeface="Times New Roman" panose="02020603050405020304" pitchFamily="18" charset="0"/>
              </a:rPr>
              <a:t>È un documento nel quale sono Descritti gli interventi integrati ed equilibrati tra di loro predisposti per l’alunno in un determinato periodo di tempo ai fini della realizzazione del diritto all’educazione e all’istruzione; è redatto dagli operatori sanitari e dal personale insegnante curricolare e di sostegno in collaborazione con i genitori.</a:t>
            </a:r>
          </a:p>
          <a:p>
            <a:pPr algn="just"/>
            <a:r>
              <a:rPr lang="it-IT" dirty="0">
                <a:solidFill>
                  <a:schemeClr val="tx1"/>
                </a:solidFill>
                <a:latin typeface="Times New Roman" panose="02020603050405020304" pitchFamily="18" charset="0"/>
                <a:cs typeface="Times New Roman" panose="02020603050405020304" pitchFamily="18" charset="0"/>
              </a:rPr>
              <a:t>Tiene presenti i progetti didattico educativi, riabilitativi e di socializzazione individualizzati, nonché le forme di integrazione tra attività scolastiche ed extrascolastiche.</a:t>
            </a:r>
          </a:p>
          <a:p>
            <a:pPr algn="just"/>
            <a:r>
              <a:rPr lang="it-IT" dirty="0">
                <a:solidFill>
                  <a:schemeClr val="tx1"/>
                </a:solidFill>
                <a:latin typeface="Times New Roman" panose="02020603050405020304" pitchFamily="18" charset="0"/>
                <a:cs typeface="Times New Roman" panose="02020603050405020304" pitchFamily="18" charset="0"/>
              </a:rPr>
              <a:t>Il </a:t>
            </a:r>
            <a:r>
              <a:rPr lang="it-IT" b="1" dirty="0">
                <a:solidFill>
                  <a:schemeClr val="tx1"/>
                </a:solidFill>
                <a:latin typeface="Times New Roman" panose="02020603050405020304" pitchFamily="18" charset="0"/>
                <a:cs typeface="Times New Roman" panose="02020603050405020304" pitchFamily="18" charset="0"/>
              </a:rPr>
              <a:t>PEI</a:t>
            </a:r>
            <a:r>
              <a:rPr lang="it-IT" dirty="0">
                <a:solidFill>
                  <a:schemeClr val="tx1"/>
                </a:solidFill>
                <a:latin typeface="Times New Roman" panose="02020603050405020304" pitchFamily="18" charset="0"/>
                <a:cs typeface="Times New Roman" panose="02020603050405020304" pitchFamily="18" charset="0"/>
              </a:rPr>
              <a:t>, in quanto documento dinamico che segue la crescita dell’alunno, è modificabile</a:t>
            </a:r>
          </a:p>
          <a:p>
            <a:pPr algn="just"/>
            <a:r>
              <a:rPr lang="it-IT" dirty="0">
                <a:solidFill>
                  <a:schemeClr val="tx1"/>
                </a:solidFill>
                <a:latin typeface="Times New Roman" panose="02020603050405020304" pitchFamily="18" charset="0"/>
                <a:cs typeface="Times New Roman" panose="02020603050405020304" pitchFamily="18" charset="0"/>
              </a:rPr>
              <a:t>anche in corso d’anno, nei casi in cui se ne ravvisasse la necessità.</a:t>
            </a:r>
          </a:p>
          <a:p>
            <a:pPr algn="just"/>
            <a:r>
              <a:rPr lang="it-IT" dirty="0">
                <a:solidFill>
                  <a:schemeClr val="tx1"/>
                </a:solidFill>
                <a:latin typeface="Times New Roman" panose="02020603050405020304" pitchFamily="18" charset="0"/>
                <a:cs typeface="Times New Roman" panose="02020603050405020304" pitchFamily="18" charset="0"/>
              </a:rPr>
              <a:t>Per la stesura del </a:t>
            </a:r>
            <a:r>
              <a:rPr lang="it-IT" b="1" dirty="0">
                <a:solidFill>
                  <a:schemeClr val="tx1"/>
                </a:solidFill>
                <a:latin typeface="Times New Roman" panose="02020603050405020304" pitchFamily="18" charset="0"/>
                <a:cs typeface="Times New Roman" panose="02020603050405020304" pitchFamily="18" charset="0"/>
              </a:rPr>
              <a:t>PEI </a:t>
            </a:r>
            <a:r>
              <a:rPr lang="it-IT" dirty="0">
                <a:solidFill>
                  <a:schemeClr val="tx1"/>
                </a:solidFill>
                <a:latin typeface="Times New Roman" panose="02020603050405020304" pitchFamily="18" charset="0"/>
                <a:cs typeface="Times New Roman" panose="02020603050405020304" pitchFamily="18" charset="0"/>
              </a:rPr>
              <a:t>è necessaria l’osservazione sistematica dell’alunno per valutare</a:t>
            </a:r>
          </a:p>
          <a:p>
            <a:pPr algn="just"/>
            <a:r>
              <a:rPr lang="it-IT" dirty="0">
                <a:solidFill>
                  <a:schemeClr val="tx1"/>
                </a:solidFill>
                <a:latin typeface="Times New Roman" panose="02020603050405020304" pitchFamily="18" charset="0"/>
                <a:cs typeface="Times New Roman" panose="02020603050405020304" pitchFamily="18" charset="0"/>
              </a:rPr>
              <a:t>personalmente le potenzialità e le difficoltà, oltre alle dinamiche relazionali manifestate nei confronti dei compagni di classe e dei docenti.</a:t>
            </a:r>
            <a:endParaRPr lang="it-IT" sz="21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006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996507"/>
            <a:ext cx="11456126" cy="4864985"/>
          </a:xfrm>
        </p:spPr>
        <p:txBody>
          <a:bodyPr>
            <a:normAutofit fontScale="25000" lnSpcReduction="20000"/>
          </a:bodyPr>
          <a:lstStyle/>
          <a:p>
            <a:r>
              <a:rPr lang="it-IT" sz="9600" b="1" dirty="0">
                <a:solidFill>
                  <a:srgbClr val="FF0000"/>
                </a:solidFill>
                <a:latin typeface="Times New Roman" panose="02020603050405020304" pitchFamily="18" charset="0"/>
                <a:cs typeface="Times New Roman" panose="02020603050405020304" pitchFamily="18" charset="0"/>
              </a:rPr>
              <a:t>Ruoli e COMPITI: </a:t>
            </a:r>
            <a:r>
              <a:rPr lang="it-IT" sz="9600" b="1" cap="none" dirty="0">
                <a:solidFill>
                  <a:schemeClr val="tx1"/>
                </a:solidFill>
                <a:latin typeface="Times New Roman" panose="02020603050405020304" pitchFamily="18" charset="0"/>
                <a:cs typeface="Times New Roman" panose="02020603050405020304" pitchFamily="18" charset="0"/>
              </a:rPr>
              <a:t>Elabora il PIANO EDUCATIVO INDIVIDUALIZZATO</a:t>
            </a:r>
          </a:p>
          <a:p>
            <a:pPr algn="just"/>
            <a:endParaRPr lang="it-IT" sz="5600" dirty="0">
              <a:solidFill>
                <a:schemeClr val="tx1"/>
              </a:solidFill>
              <a:latin typeface="Times New Roman" panose="02020603050405020304" pitchFamily="18" charset="0"/>
              <a:cs typeface="Times New Roman" panose="02020603050405020304" pitchFamily="18" charset="0"/>
            </a:endParaRPr>
          </a:p>
          <a:p>
            <a:pPr algn="just"/>
            <a:r>
              <a:rPr lang="it-IT" sz="5600" dirty="0">
                <a:solidFill>
                  <a:schemeClr val="tx1"/>
                </a:solidFill>
                <a:latin typeface="Times New Roman" panose="02020603050405020304" pitchFamily="18" charset="0"/>
                <a:cs typeface="Times New Roman" panose="02020603050405020304" pitchFamily="18" charset="0"/>
              </a:rPr>
              <a:t>La </a:t>
            </a:r>
            <a:r>
              <a:rPr lang="it-IT" sz="5600" b="1" dirty="0">
                <a:solidFill>
                  <a:schemeClr val="tx1"/>
                </a:solidFill>
                <a:latin typeface="Times New Roman" panose="02020603050405020304" pitchFamily="18" charset="0"/>
                <a:cs typeface="Times New Roman" panose="02020603050405020304" pitchFamily="18" charset="0"/>
              </a:rPr>
              <a:t>programmazione didattico-educativa </a:t>
            </a:r>
            <a:r>
              <a:rPr lang="it-IT" sz="5600" dirty="0">
                <a:solidFill>
                  <a:schemeClr val="tx1"/>
                </a:solidFill>
                <a:latin typeface="Times New Roman" panose="02020603050405020304" pitchFamily="18" charset="0"/>
                <a:cs typeface="Times New Roman" panose="02020603050405020304" pitchFamily="18" charset="0"/>
              </a:rPr>
              <a:t>va concordata con i docenti della classe e consegnata entro la data che sarà programmata dalla scuola. </a:t>
            </a:r>
          </a:p>
          <a:p>
            <a:pPr algn="just"/>
            <a:r>
              <a:rPr lang="it-IT" sz="5600" dirty="0">
                <a:solidFill>
                  <a:schemeClr val="tx1"/>
                </a:solidFill>
                <a:latin typeface="Times New Roman" panose="02020603050405020304" pitchFamily="18" charset="0"/>
                <a:cs typeface="Times New Roman" panose="02020603050405020304" pitchFamily="18" charset="0"/>
              </a:rPr>
              <a:t>Il </a:t>
            </a:r>
            <a:r>
              <a:rPr lang="it-IT" sz="5600" b="1" dirty="0">
                <a:solidFill>
                  <a:schemeClr val="tx1"/>
                </a:solidFill>
                <a:latin typeface="Times New Roman" panose="02020603050405020304" pitchFamily="18" charset="0"/>
                <a:cs typeface="Times New Roman" panose="02020603050405020304" pitchFamily="18" charset="0"/>
              </a:rPr>
              <a:t>consiglio di classe </a:t>
            </a:r>
            <a:r>
              <a:rPr lang="it-IT" sz="5600" dirty="0">
                <a:solidFill>
                  <a:schemeClr val="tx1"/>
                </a:solidFill>
                <a:latin typeface="Times New Roman" panose="02020603050405020304" pitchFamily="18" charset="0"/>
                <a:cs typeface="Times New Roman" panose="02020603050405020304" pitchFamily="18" charset="0"/>
              </a:rPr>
              <a:t>stabilisce se far raggiungere all’alunno gli obiettivi della classe, obiettivi minimi rispetto alle programmazioni disciplinari o se far seguire programmazioni differenziate in tutte o in alcune discipline.</a:t>
            </a:r>
          </a:p>
          <a:p>
            <a:pPr algn="just"/>
            <a:r>
              <a:rPr lang="it-IT" sz="5600" dirty="0">
                <a:solidFill>
                  <a:schemeClr val="tx1"/>
                </a:solidFill>
                <a:latin typeface="Times New Roman" panose="02020603050405020304" pitchFamily="18" charset="0"/>
                <a:cs typeface="Times New Roman" panose="02020603050405020304" pitchFamily="18" charset="0"/>
              </a:rPr>
              <a:t>Nella programmazione andranno specificate:</a:t>
            </a:r>
          </a:p>
          <a:p>
            <a:pPr algn="just"/>
            <a:r>
              <a:rPr lang="it-IT" sz="5600" dirty="0">
                <a:solidFill>
                  <a:schemeClr val="tx1"/>
                </a:solidFill>
                <a:latin typeface="Times New Roman" panose="02020603050405020304" pitchFamily="18" charset="0"/>
                <a:cs typeface="Times New Roman" panose="02020603050405020304" pitchFamily="18" charset="0"/>
              </a:rPr>
              <a:t>– le osservazioni di inizio anno;</a:t>
            </a:r>
          </a:p>
          <a:p>
            <a:pPr algn="just"/>
            <a:r>
              <a:rPr lang="it-IT" sz="5600" dirty="0">
                <a:solidFill>
                  <a:schemeClr val="tx1"/>
                </a:solidFill>
                <a:latin typeface="Times New Roman" panose="02020603050405020304" pitchFamily="18" charset="0"/>
                <a:cs typeface="Times New Roman" panose="02020603050405020304" pitchFamily="18" charset="0"/>
              </a:rPr>
              <a:t>– il numero di ore di sostegno e di assistenza educativa, se prevista;</a:t>
            </a:r>
          </a:p>
          <a:p>
            <a:pPr algn="just"/>
            <a:r>
              <a:rPr lang="it-IT" sz="5600" dirty="0">
                <a:solidFill>
                  <a:schemeClr val="tx1"/>
                </a:solidFill>
                <a:latin typeface="Times New Roman" panose="02020603050405020304" pitchFamily="18" charset="0"/>
                <a:cs typeface="Times New Roman" panose="02020603050405020304" pitchFamily="18" charset="0"/>
              </a:rPr>
              <a:t>– le materie seguite dall’insegnante di sostegno e dall’educatore, specificando il luogo in cui si effettuano gli interventi (in classe o fuori dalla classe);</a:t>
            </a:r>
          </a:p>
          <a:p>
            <a:pPr algn="just"/>
            <a:r>
              <a:rPr lang="it-IT" sz="5600" dirty="0">
                <a:solidFill>
                  <a:schemeClr val="tx1"/>
                </a:solidFill>
                <a:latin typeface="Times New Roman" panose="02020603050405020304" pitchFamily="18" charset="0"/>
                <a:cs typeface="Times New Roman" panose="02020603050405020304" pitchFamily="18" charset="0"/>
              </a:rPr>
              <a:t>– gli obiettivi, i contenuti, gli strumenti e i mezzi, i tempi;</a:t>
            </a:r>
          </a:p>
          <a:p>
            <a:pPr algn="just"/>
            <a:r>
              <a:rPr lang="it-IT" sz="5600" dirty="0">
                <a:solidFill>
                  <a:schemeClr val="tx1"/>
                </a:solidFill>
                <a:latin typeface="Times New Roman" panose="02020603050405020304" pitchFamily="18" charset="0"/>
                <a:cs typeface="Times New Roman" panose="02020603050405020304" pitchFamily="18" charset="0"/>
              </a:rPr>
              <a:t>– i criteri di valutazione adottati secondo quanto previsto dalla modulistica interna approvata dal collegio docenti.</a:t>
            </a:r>
          </a:p>
        </p:txBody>
      </p:sp>
    </p:spTree>
    <p:extLst>
      <p:ext uri="{BB962C8B-B14F-4D97-AF65-F5344CB8AC3E}">
        <p14:creationId xmlns:p14="http://schemas.microsoft.com/office/powerpoint/2010/main" val="1651341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1018291"/>
            <a:ext cx="11456126" cy="4468110"/>
          </a:xfrm>
        </p:spPr>
        <p:txBody>
          <a:bodyPr>
            <a:normAutofit fontScale="40000" lnSpcReduction="20000"/>
          </a:bodyPr>
          <a:lstStyle/>
          <a:p>
            <a:r>
              <a:rPr lang="it-IT" sz="5400" b="1" dirty="0">
                <a:solidFill>
                  <a:srgbClr val="FF0000"/>
                </a:solidFill>
                <a:latin typeface="Times New Roman" panose="02020603050405020304" pitchFamily="18" charset="0"/>
                <a:cs typeface="Times New Roman" panose="02020603050405020304" pitchFamily="18" charset="0"/>
              </a:rPr>
              <a:t>Ruoli e COMPITI: </a:t>
            </a:r>
            <a:r>
              <a:rPr lang="it-IT" sz="5400" b="1" cap="none" dirty="0">
                <a:solidFill>
                  <a:schemeClr val="tx1"/>
                </a:solidFill>
                <a:latin typeface="Times New Roman" panose="02020603050405020304" pitchFamily="18" charset="0"/>
                <a:cs typeface="Times New Roman" panose="02020603050405020304" pitchFamily="18" charset="0"/>
              </a:rPr>
              <a:t>Elabora il PIANO EDUCATIVO INDIVIDUALIZZATO</a:t>
            </a:r>
          </a:p>
          <a:p>
            <a:endParaRPr lang="it-IT" sz="6000" b="1" cap="none" dirty="0">
              <a:solidFill>
                <a:schemeClr val="tx1"/>
              </a:solidFill>
              <a:latin typeface="Times New Roman" panose="02020603050405020304" pitchFamily="18" charset="0"/>
              <a:cs typeface="Times New Roman" panose="02020603050405020304" pitchFamily="18" charset="0"/>
            </a:endParaRPr>
          </a:p>
          <a:p>
            <a:pPr algn="just"/>
            <a:r>
              <a:rPr lang="it-IT" sz="5000" dirty="0">
                <a:solidFill>
                  <a:schemeClr val="tx1"/>
                </a:solidFill>
                <a:latin typeface="Times New Roman" panose="02020603050405020304" pitchFamily="18" charset="0"/>
                <a:cs typeface="Times New Roman" panose="02020603050405020304" pitchFamily="18" charset="0"/>
              </a:rPr>
              <a:t>La </a:t>
            </a:r>
            <a:r>
              <a:rPr lang="it-IT" sz="5000" b="1" dirty="0">
                <a:solidFill>
                  <a:schemeClr val="tx1"/>
                </a:solidFill>
                <a:latin typeface="Times New Roman" panose="02020603050405020304" pitchFamily="18" charset="0"/>
                <a:cs typeface="Times New Roman" panose="02020603050405020304" pitchFamily="18" charset="0"/>
              </a:rPr>
              <a:t>copia del PEI </a:t>
            </a:r>
            <a:r>
              <a:rPr lang="it-IT" sz="5000" dirty="0">
                <a:solidFill>
                  <a:schemeClr val="tx1"/>
                </a:solidFill>
                <a:latin typeface="Times New Roman" panose="02020603050405020304" pitchFamily="18" charset="0"/>
                <a:cs typeface="Times New Roman" panose="02020603050405020304" pitchFamily="18" charset="0"/>
              </a:rPr>
              <a:t>firmata dall’insegnante di sostegno, dagli insegnanti di classe, dal sezione (</a:t>
            </a:r>
            <a:r>
              <a:rPr lang="it-IT" sz="5000" i="1" dirty="0">
                <a:solidFill>
                  <a:schemeClr val="tx1"/>
                </a:solidFill>
                <a:latin typeface="Times New Roman" panose="02020603050405020304" pitchFamily="18" charset="0"/>
                <a:cs typeface="Times New Roman" panose="02020603050405020304" pitchFamily="18" charset="0"/>
              </a:rPr>
              <a:t>scuola dell’infanzia</a:t>
            </a:r>
            <a:r>
              <a:rPr lang="it-IT" sz="5000" dirty="0">
                <a:solidFill>
                  <a:schemeClr val="tx1"/>
                </a:solidFill>
                <a:latin typeface="Times New Roman" panose="02020603050405020304" pitchFamily="18" charset="0"/>
                <a:cs typeface="Times New Roman" panose="02020603050405020304" pitchFamily="18" charset="0"/>
              </a:rPr>
              <a:t>), del team (</a:t>
            </a:r>
            <a:r>
              <a:rPr lang="it-IT" sz="5000" i="1" dirty="0">
                <a:solidFill>
                  <a:schemeClr val="tx1"/>
                </a:solidFill>
                <a:latin typeface="Times New Roman" panose="02020603050405020304" pitchFamily="18" charset="0"/>
                <a:cs typeface="Times New Roman" panose="02020603050405020304" pitchFamily="18" charset="0"/>
              </a:rPr>
              <a:t>scuola primaria</a:t>
            </a:r>
            <a:r>
              <a:rPr lang="it-IT" sz="5000" dirty="0">
                <a:solidFill>
                  <a:schemeClr val="tx1"/>
                </a:solidFill>
                <a:latin typeface="Times New Roman" panose="02020603050405020304" pitchFamily="18" charset="0"/>
                <a:cs typeface="Times New Roman" panose="02020603050405020304" pitchFamily="18" charset="0"/>
              </a:rPr>
              <a:t>) o dal Coordinatore di classe ( </a:t>
            </a:r>
            <a:r>
              <a:rPr lang="it-IT" sz="5000" i="1" dirty="0">
                <a:solidFill>
                  <a:schemeClr val="tx1"/>
                </a:solidFill>
                <a:latin typeface="Times New Roman" panose="02020603050405020304" pitchFamily="18" charset="0"/>
                <a:cs typeface="Times New Roman" panose="02020603050405020304" pitchFamily="18" charset="0"/>
              </a:rPr>
              <a:t>scuola secondaria</a:t>
            </a:r>
            <a:r>
              <a:rPr lang="it-IT" sz="5000" dirty="0">
                <a:solidFill>
                  <a:schemeClr val="tx1"/>
                </a:solidFill>
                <a:latin typeface="Times New Roman" panose="02020603050405020304" pitchFamily="18" charset="0"/>
                <a:cs typeface="Times New Roman" panose="02020603050405020304" pitchFamily="18" charset="0"/>
              </a:rPr>
              <a:t>), dalla famiglia e dagli operatori esterni che seguono l’alunno, va consegnata al Dirigente scolastico.</a:t>
            </a:r>
          </a:p>
          <a:p>
            <a:pPr algn="just"/>
            <a:r>
              <a:rPr lang="it-IT" sz="5000" dirty="0">
                <a:solidFill>
                  <a:schemeClr val="tx1"/>
                </a:solidFill>
                <a:latin typeface="Times New Roman" panose="02020603050405020304" pitchFamily="18" charset="0"/>
                <a:cs typeface="Times New Roman" panose="02020603050405020304" pitchFamily="18" charset="0"/>
              </a:rPr>
              <a:t>Una copia del PEI va consegnata su richiesta, anche solamente orale, alla famiglia nel corso dell’incontro di condivisione.</a:t>
            </a:r>
          </a:p>
          <a:p>
            <a:pPr algn="just"/>
            <a:r>
              <a:rPr lang="it-IT" sz="5000" dirty="0">
                <a:solidFill>
                  <a:schemeClr val="tx1"/>
                </a:solidFill>
                <a:latin typeface="Times New Roman" panose="02020603050405020304" pitchFamily="18" charset="0"/>
                <a:cs typeface="Times New Roman" panose="02020603050405020304" pitchFamily="18" charset="0"/>
              </a:rPr>
              <a:t>Per quanto riguarda gli </a:t>
            </a:r>
            <a:r>
              <a:rPr lang="it-IT" sz="5000" b="1" dirty="0">
                <a:solidFill>
                  <a:schemeClr val="tx1"/>
                </a:solidFill>
                <a:latin typeface="Times New Roman" panose="02020603050405020304" pitchFamily="18" charset="0"/>
                <a:cs typeface="Times New Roman" panose="02020603050405020304" pitchFamily="18" charset="0"/>
              </a:rPr>
              <a:t>operatori esterni </a:t>
            </a:r>
            <a:r>
              <a:rPr lang="it-IT" sz="5000" dirty="0">
                <a:solidFill>
                  <a:schemeClr val="tx1"/>
                </a:solidFill>
                <a:latin typeface="Times New Roman" panose="02020603050405020304" pitchFamily="18" charset="0"/>
                <a:cs typeface="Times New Roman" panose="02020603050405020304" pitchFamily="18" charset="0"/>
              </a:rPr>
              <a:t>che seguono il bambino, possono avere una copia del PEI solamente facendone richiesta scritta al Dirigente Scolastico.</a:t>
            </a:r>
            <a:endParaRPr lang="it-IT" sz="5000" b="1"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1912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1018290"/>
            <a:ext cx="11456126" cy="4864985"/>
          </a:xfrm>
        </p:spPr>
        <p:txBody>
          <a:bodyPr>
            <a:normAutofit/>
          </a:bodyPr>
          <a:lstStyle/>
          <a:p>
            <a:r>
              <a:rPr lang="it-IT" sz="2800" b="1" dirty="0">
                <a:solidFill>
                  <a:srgbClr val="FF0000"/>
                </a:solidFill>
                <a:latin typeface="Times New Roman" panose="02020603050405020304" pitchFamily="18" charset="0"/>
                <a:cs typeface="Times New Roman" panose="02020603050405020304" pitchFamily="18" charset="0"/>
              </a:rPr>
              <a:t>Ruoli e COMPITI: </a:t>
            </a:r>
            <a:r>
              <a:rPr lang="it-IT" sz="2800" b="1" cap="none" dirty="0">
                <a:solidFill>
                  <a:schemeClr val="tx1"/>
                </a:solidFill>
                <a:latin typeface="Times New Roman" panose="02020603050405020304" pitchFamily="18" charset="0"/>
                <a:cs typeface="Times New Roman" panose="02020603050405020304" pitchFamily="18" charset="0"/>
              </a:rPr>
              <a:t>VERIFICA Finale del P.E.I.</a:t>
            </a:r>
          </a:p>
          <a:p>
            <a:pPr algn="just"/>
            <a:endParaRPr lang="it-IT" sz="3100" dirty="0">
              <a:solidFill>
                <a:schemeClr val="tx1"/>
              </a:solidFill>
              <a:latin typeface="Times New Roman" panose="02020603050405020304" pitchFamily="18" charset="0"/>
              <a:cs typeface="Times New Roman" panose="02020603050405020304" pitchFamily="18" charset="0"/>
            </a:endParaRPr>
          </a:p>
          <a:p>
            <a:pPr algn="just"/>
            <a:r>
              <a:rPr lang="it-IT" sz="3100" dirty="0">
                <a:solidFill>
                  <a:schemeClr val="tx1"/>
                </a:solidFill>
                <a:latin typeface="Times New Roman" panose="02020603050405020304" pitchFamily="18" charset="0"/>
                <a:cs typeface="Times New Roman" panose="02020603050405020304" pitchFamily="18" charset="0"/>
              </a:rPr>
              <a:t>in essa si trovano:</a:t>
            </a:r>
          </a:p>
          <a:p>
            <a:pPr marL="457200" indent="-457200" algn="just">
              <a:buFontTx/>
              <a:buChar char="-"/>
            </a:pPr>
            <a:r>
              <a:rPr lang="it-IT" sz="3100" dirty="0">
                <a:solidFill>
                  <a:schemeClr val="tx1"/>
                </a:solidFill>
                <a:latin typeface="Times New Roman" panose="02020603050405020304" pitchFamily="18" charset="0"/>
                <a:cs typeface="Times New Roman" panose="02020603050405020304" pitchFamily="18" charset="0"/>
              </a:rPr>
              <a:t>gli esiti finali della programmazione sia didattica sia educativa;</a:t>
            </a:r>
          </a:p>
          <a:p>
            <a:pPr marL="457200" indent="-457200" algn="just">
              <a:buFontTx/>
              <a:buChar char="-"/>
            </a:pPr>
            <a:r>
              <a:rPr lang="it-IT" sz="3100" dirty="0">
                <a:solidFill>
                  <a:schemeClr val="tx1"/>
                </a:solidFill>
                <a:latin typeface="Times New Roman" panose="02020603050405020304" pitchFamily="18" charset="0"/>
                <a:cs typeface="Times New Roman" panose="02020603050405020304" pitchFamily="18" charset="0"/>
              </a:rPr>
              <a:t>gli obiettivi che sono stati raggiunti;</a:t>
            </a:r>
          </a:p>
          <a:p>
            <a:pPr marL="457200" indent="-457200" algn="just">
              <a:buFontTx/>
              <a:buChar char="-"/>
            </a:pPr>
            <a:r>
              <a:rPr lang="it-IT" sz="3100" dirty="0">
                <a:solidFill>
                  <a:schemeClr val="tx1"/>
                </a:solidFill>
                <a:latin typeface="Times New Roman" panose="02020603050405020304" pitchFamily="18" charset="0"/>
                <a:cs typeface="Times New Roman" panose="02020603050405020304" pitchFamily="18" charset="0"/>
              </a:rPr>
              <a:t>le ipotesi degli interventi successivi.</a:t>
            </a:r>
            <a:endParaRPr lang="it-IT" sz="3100" b="1"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5964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1018290"/>
            <a:ext cx="11456126" cy="4864985"/>
          </a:xfrm>
        </p:spPr>
        <p:txBody>
          <a:bodyPr>
            <a:normAutofit/>
          </a:bodyPr>
          <a:lstStyle/>
          <a:p>
            <a:r>
              <a:rPr lang="it-IT" sz="2600" b="1" dirty="0">
                <a:solidFill>
                  <a:srgbClr val="FF0000"/>
                </a:solidFill>
                <a:latin typeface="Times New Roman" panose="02020603050405020304" pitchFamily="18" charset="0"/>
                <a:cs typeface="Times New Roman" panose="02020603050405020304" pitchFamily="18" charset="0"/>
              </a:rPr>
              <a:t>Ruoli e COMPITI: </a:t>
            </a:r>
            <a:r>
              <a:rPr lang="it-IT" sz="2600" b="1" cap="none" dirty="0">
                <a:solidFill>
                  <a:schemeClr val="tx1"/>
                </a:solidFill>
                <a:latin typeface="Times New Roman" panose="02020603050405020304" pitchFamily="18" charset="0"/>
                <a:cs typeface="Times New Roman" panose="02020603050405020304" pitchFamily="18" charset="0"/>
              </a:rPr>
              <a:t>L’IMPORTANZA DELL’OSSERVAZIONE</a:t>
            </a:r>
          </a:p>
          <a:p>
            <a:pPr algn="just"/>
            <a:r>
              <a:rPr lang="it-IT" sz="2600" dirty="0">
                <a:solidFill>
                  <a:schemeClr val="tx1"/>
                </a:solidFill>
                <a:latin typeface="Times New Roman" panose="02020603050405020304" pitchFamily="18" charset="0"/>
                <a:cs typeface="Times New Roman" panose="02020603050405020304" pitchFamily="18" charset="0"/>
              </a:rPr>
              <a:t>non esiste la categoria handicap, ma </a:t>
            </a:r>
            <a:r>
              <a:rPr lang="it-IT" sz="2600" b="1" dirty="0">
                <a:solidFill>
                  <a:schemeClr val="tx1"/>
                </a:solidFill>
                <a:latin typeface="Times New Roman" panose="02020603050405020304" pitchFamily="18" charset="0"/>
                <a:cs typeface="Times New Roman" panose="02020603050405020304" pitchFamily="18" charset="0"/>
              </a:rPr>
              <a:t>persone con handicap</a:t>
            </a:r>
          </a:p>
          <a:p>
            <a:pPr algn="just"/>
            <a:r>
              <a:rPr lang="it-IT" sz="2600" dirty="0">
                <a:solidFill>
                  <a:schemeClr val="tx1"/>
                </a:solidFill>
                <a:latin typeface="Times New Roman" panose="02020603050405020304" pitchFamily="18" charset="0"/>
                <a:cs typeface="Times New Roman" panose="02020603050405020304" pitchFamily="18" charset="0"/>
              </a:rPr>
              <a:t>ed ognuna di loro ha una propria storia, una sensibilità, e pone a noi, che ci riteniamo normali, una serie di problemi e di interrogativi rispetto alla nostra capacità di interagire con loro e di facilitargli o meno le relazioni con noi e con gli altri.</a:t>
            </a:r>
          </a:p>
          <a:p>
            <a:pPr algn="just"/>
            <a:r>
              <a:rPr lang="it-IT" sz="2600" b="1" cap="none" dirty="0">
                <a:solidFill>
                  <a:schemeClr val="tx1"/>
                </a:solidFill>
                <a:latin typeface="Times New Roman" panose="02020603050405020304" pitchFamily="18" charset="0"/>
                <a:cs typeface="Times New Roman" panose="02020603050405020304" pitchFamily="18" charset="0"/>
              </a:rPr>
              <a:t>Progetto sperimentale del CTI di Osimo «Griglie di Indagine di osservazione qualitativa»</a:t>
            </a:r>
          </a:p>
        </p:txBody>
      </p:sp>
    </p:spTree>
    <p:extLst>
      <p:ext uri="{BB962C8B-B14F-4D97-AF65-F5344CB8AC3E}">
        <p14:creationId xmlns:p14="http://schemas.microsoft.com/office/powerpoint/2010/main" val="34542101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883241"/>
            <a:ext cx="11456126" cy="4864985"/>
          </a:xfrm>
        </p:spPr>
        <p:txBody>
          <a:bodyPr>
            <a:normAutofit/>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2800" b="1" cap="none" dirty="0">
                <a:solidFill>
                  <a:schemeClr val="tx1"/>
                </a:solidFill>
                <a:latin typeface="Times New Roman" panose="02020603050405020304" pitchFamily="18" charset="0"/>
                <a:cs typeface="Times New Roman" panose="02020603050405020304" pitchFamily="18" charset="0"/>
              </a:rPr>
              <a:t>Stesura della RELAZIONE FINALE</a:t>
            </a:r>
          </a:p>
          <a:p>
            <a:pPr algn="just"/>
            <a:r>
              <a:rPr lang="it-IT" dirty="0">
                <a:solidFill>
                  <a:schemeClr val="tx1"/>
                </a:solidFill>
                <a:latin typeface="Times New Roman" panose="02020603050405020304" pitchFamily="18" charset="0"/>
                <a:cs typeface="Times New Roman" panose="02020603050405020304" pitchFamily="18" charset="0"/>
              </a:rPr>
              <a:t>Al termine dell’anno scolastico l’insegnante di sostegno predispone, in collaborazione con gli insegnanti della classe, una </a:t>
            </a:r>
            <a:r>
              <a:rPr lang="it-IT" b="1" dirty="0">
                <a:solidFill>
                  <a:schemeClr val="tx1"/>
                </a:solidFill>
                <a:latin typeface="Times New Roman" panose="02020603050405020304" pitchFamily="18" charset="0"/>
                <a:cs typeface="Times New Roman" panose="02020603050405020304" pitchFamily="18" charset="0"/>
              </a:rPr>
              <a:t>relazione finale </a:t>
            </a:r>
            <a:r>
              <a:rPr lang="it-IT" dirty="0">
                <a:solidFill>
                  <a:schemeClr val="tx1"/>
                </a:solidFill>
                <a:latin typeface="Times New Roman" panose="02020603050405020304" pitchFamily="18" charset="0"/>
                <a:cs typeface="Times New Roman" panose="02020603050405020304" pitchFamily="18" charset="0"/>
              </a:rPr>
              <a:t>che contiene indicazioni precise sugli apprendimenti e sulla crescita dell’alunno durante l’anno scolastico ed, eventualmente, indicazioni su successivi interventi che si ritengono necessari.</a:t>
            </a:r>
          </a:p>
          <a:p>
            <a:pPr algn="just"/>
            <a:r>
              <a:rPr lang="it-IT" b="1" dirty="0">
                <a:solidFill>
                  <a:schemeClr val="tx1"/>
                </a:solidFill>
                <a:latin typeface="Times New Roman" panose="02020603050405020304" pitchFamily="18" charset="0"/>
                <a:cs typeface="Times New Roman" panose="02020603050405020304" pitchFamily="18" charset="0"/>
              </a:rPr>
              <a:t>Attenzione</a:t>
            </a:r>
            <a:r>
              <a:rPr lang="it-IT" dirty="0">
                <a:solidFill>
                  <a:schemeClr val="tx1"/>
                </a:solidFill>
                <a:latin typeface="Times New Roman" panose="02020603050405020304" pitchFamily="18" charset="0"/>
                <a:cs typeface="Times New Roman" panose="02020603050405020304" pitchFamily="18" charset="0"/>
              </a:rPr>
              <a:t>: per gli alunni delle classi terze, in vista dell’esame di LICENZA MEDIA, la relazione finale serve anche ad integrare la relazione del Coordinatore di classe. Per gli alunni  delle classi quinte, in vista dell’esame di  stato, la relazione finale deve essere accompagnata al documento del 15 maggio.</a:t>
            </a:r>
          </a:p>
          <a:p>
            <a:pPr algn="just"/>
            <a:endParaRPr lang="it-IT" sz="2400" b="1"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8188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883241"/>
            <a:ext cx="11456126" cy="4864985"/>
          </a:xfrm>
        </p:spPr>
        <p:txBody>
          <a:bodyPr>
            <a:normAutofit/>
          </a:bodyPr>
          <a:lstStyle/>
          <a:p>
            <a:r>
              <a:rPr lang="it-IT" sz="3200" b="1" dirty="0">
                <a:solidFill>
                  <a:srgbClr val="FF0000"/>
                </a:solidFill>
                <a:latin typeface="Times New Roman" panose="02020603050405020304" pitchFamily="18" charset="0"/>
                <a:cs typeface="Times New Roman" panose="02020603050405020304" pitchFamily="18" charset="0"/>
              </a:rPr>
              <a:t>Ruoli e COMPITI</a:t>
            </a:r>
          </a:p>
          <a:p>
            <a:pPr algn="just"/>
            <a:r>
              <a:rPr lang="it-IT" dirty="0">
                <a:solidFill>
                  <a:schemeClr val="tx1"/>
                </a:solidFill>
                <a:latin typeface="Times New Roman" panose="02020603050405020304" pitchFamily="18" charset="0"/>
                <a:cs typeface="Times New Roman" panose="02020603050405020304" pitchFamily="18" charset="0"/>
              </a:rPr>
              <a:t>Ogni insegnante di sostegno è tenuto ad elaborare una relazione finale in duplice copia al termine di ogni anno scolastico (una va allegata al registro e l’altra va consegnata in segreteria).</a:t>
            </a:r>
            <a:endParaRPr lang="it-IT" sz="3200" b="1" dirty="0">
              <a:solidFill>
                <a:schemeClr val="tx1"/>
              </a:solidFill>
              <a:latin typeface="Times New Roman" panose="02020603050405020304" pitchFamily="18" charset="0"/>
              <a:cs typeface="Times New Roman" panose="02020603050405020304" pitchFamily="18" charset="0"/>
            </a:endParaRPr>
          </a:p>
          <a:p>
            <a:r>
              <a:rPr lang="it-IT" sz="2800" b="1" cap="none" dirty="0">
                <a:solidFill>
                  <a:schemeClr val="tx1"/>
                </a:solidFill>
                <a:latin typeface="Times New Roman" panose="02020603050405020304" pitchFamily="18" charset="0"/>
                <a:cs typeface="Times New Roman" panose="02020603050405020304" pitchFamily="18" charset="0"/>
              </a:rPr>
              <a:t>Cosa deve contenere la RELAZIONE FINALE</a:t>
            </a:r>
          </a:p>
          <a:p>
            <a:endParaRPr lang="it-IT" sz="2800" b="1" cap="none" dirty="0">
              <a:solidFill>
                <a:schemeClr val="tx1"/>
              </a:solidFill>
              <a:latin typeface="Times New Roman" panose="02020603050405020304" pitchFamily="18" charset="0"/>
              <a:cs typeface="Times New Roman" panose="02020603050405020304" pitchFamily="18" charset="0"/>
            </a:endParaRPr>
          </a:p>
          <a:p>
            <a:r>
              <a:rPr lang="it-IT" sz="2800" b="1" cap="none" dirty="0">
                <a:solidFill>
                  <a:schemeClr val="tx1"/>
                </a:solidFill>
                <a:latin typeface="Times New Roman" panose="02020603050405020304" pitchFamily="18" charset="0"/>
                <a:cs typeface="Times New Roman" panose="02020603050405020304" pitchFamily="18" charset="0"/>
                <a:hlinkClick r:id="rId2" action="ppaction://hlinkfile"/>
              </a:rPr>
              <a:t>Relazione finale</a:t>
            </a:r>
            <a:endParaRPr lang="it-IT" sz="2800" b="1"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126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109717" y="528117"/>
            <a:ext cx="10351752" cy="908797"/>
          </a:xfrm>
        </p:spPr>
        <p:txBody>
          <a:bodyPr/>
          <a:lstStyle/>
          <a:p>
            <a:r>
              <a:rPr lang="it-IT" b="1" dirty="0"/>
              <a:t>IL DOCENTE DI SOSTEGNO</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00446" y="1666444"/>
            <a:ext cx="11456126" cy="4864985"/>
          </a:xfrm>
        </p:spPr>
        <p:txBody>
          <a:bodyPr>
            <a:normAutofit/>
          </a:bodyPr>
          <a:lstStyle/>
          <a:p>
            <a:pPr algn="just"/>
            <a:r>
              <a:rPr lang="it-IT" sz="2400" dirty="0">
                <a:solidFill>
                  <a:schemeClr val="tx1"/>
                </a:solidFill>
                <a:latin typeface="Times New Roman" panose="02020603050405020304" pitchFamily="18" charset="0"/>
                <a:cs typeface="Times New Roman" panose="02020603050405020304" pitchFamily="18" charset="0"/>
              </a:rPr>
              <a:t>.. è </a:t>
            </a:r>
            <a:r>
              <a:rPr lang="it-IT" sz="2400" b="1" dirty="0">
                <a:solidFill>
                  <a:schemeClr val="tx1"/>
                </a:solidFill>
                <a:latin typeface="Times New Roman" panose="02020603050405020304" pitchFamily="18" charset="0"/>
                <a:cs typeface="Times New Roman" panose="02020603050405020304" pitchFamily="18" charset="0"/>
              </a:rPr>
              <a:t>assegnato alla scuola per interventi individualizzati </a:t>
            </a:r>
            <a:r>
              <a:rPr lang="it-IT" sz="2400" dirty="0">
                <a:solidFill>
                  <a:schemeClr val="tx1"/>
                </a:solidFill>
                <a:latin typeface="Times New Roman" panose="02020603050405020304" pitchFamily="18" charset="0"/>
                <a:cs typeface="Times New Roman" panose="02020603050405020304" pitchFamily="18" charset="0"/>
              </a:rPr>
              <a:t>di natura </a:t>
            </a:r>
            <a:r>
              <a:rPr lang="it-IT" sz="2400" b="1" dirty="0">
                <a:solidFill>
                  <a:schemeClr val="tx1"/>
                </a:solidFill>
                <a:latin typeface="Times New Roman" panose="02020603050405020304" pitchFamily="18" charset="0"/>
                <a:cs typeface="Times New Roman" panose="02020603050405020304" pitchFamily="18" charset="0"/>
              </a:rPr>
              <a:t>integrativa </a:t>
            </a:r>
            <a:r>
              <a:rPr lang="it-IT" sz="2400" dirty="0">
                <a:solidFill>
                  <a:schemeClr val="tx1"/>
                </a:solidFill>
                <a:latin typeface="Times New Roman" panose="02020603050405020304" pitchFamily="18" charset="0"/>
                <a:cs typeface="Times New Roman" panose="02020603050405020304" pitchFamily="18" charset="0"/>
              </a:rPr>
              <a:t>in favore della </a:t>
            </a:r>
            <a:r>
              <a:rPr lang="it-IT" sz="2400" b="1" dirty="0">
                <a:solidFill>
                  <a:schemeClr val="tx1"/>
                </a:solidFill>
                <a:latin typeface="Times New Roman" panose="02020603050405020304" pitchFamily="18" charset="0"/>
                <a:cs typeface="Times New Roman" panose="02020603050405020304" pitchFamily="18" charset="0"/>
              </a:rPr>
              <a:t>generalità degli alunni </a:t>
            </a:r>
            <a:r>
              <a:rPr lang="it-IT" sz="2400" dirty="0">
                <a:solidFill>
                  <a:schemeClr val="tx1"/>
                </a:solidFill>
                <a:latin typeface="Times New Roman" panose="02020603050405020304" pitchFamily="18" charset="0"/>
                <a:cs typeface="Times New Roman" panose="02020603050405020304" pitchFamily="18" charset="0"/>
              </a:rPr>
              <a:t>ed in particolare per coloro che presentano specifiche difficoltà di apprendimento </a:t>
            </a:r>
          </a:p>
          <a:p>
            <a:pPr algn="just"/>
            <a:r>
              <a:rPr lang="it-IT" sz="2400" dirty="0">
                <a:solidFill>
                  <a:schemeClr val="tx1"/>
                </a:solidFill>
                <a:latin typeface="Times New Roman" panose="02020603050405020304" pitchFamily="18" charset="0"/>
                <a:cs typeface="Times New Roman" panose="02020603050405020304" pitchFamily="18" charset="0"/>
              </a:rPr>
              <a:t>.. assume la </a:t>
            </a:r>
            <a:r>
              <a:rPr lang="it-IT" sz="2400" b="1" dirty="0">
                <a:solidFill>
                  <a:schemeClr val="tx1"/>
                </a:solidFill>
                <a:latin typeface="Times New Roman" panose="02020603050405020304" pitchFamily="18" charset="0"/>
                <a:cs typeface="Times New Roman" panose="02020603050405020304" pitchFamily="18" charset="0"/>
              </a:rPr>
              <a:t>contitolarità </a:t>
            </a:r>
            <a:r>
              <a:rPr lang="it-IT" sz="2400" dirty="0">
                <a:solidFill>
                  <a:schemeClr val="tx1"/>
                </a:solidFill>
                <a:latin typeface="Times New Roman" panose="02020603050405020304" pitchFamily="18" charset="0"/>
                <a:cs typeface="Times New Roman" panose="02020603050405020304" pitchFamily="18" charset="0"/>
              </a:rPr>
              <a:t>delle classi in cui opera, partecipa   alla programmazione educativa e didattica e all’elaborazione e verifica delle attività di competenza dei consigli di interclasse, di classe e dei collegi dei docenti, PARTECIPA AGLI INCONTRI CON I GENITORI. </a:t>
            </a:r>
          </a:p>
          <a:p>
            <a:endParaRPr lang="it-IT" dirty="0"/>
          </a:p>
        </p:txBody>
      </p:sp>
    </p:spTree>
    <p:extLst>
      <p:ext uri="{BB962C8B-B14F-4D97-AF65-F5344CB8AC3E}">
        <p14:creationId xmlns:p14="http://schemas.microsoft.com/office/powerpoint/2010/main" val="24969551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933575"/>
            <a:ext cx="11456126" cy="4864985"/>
          </a:xfrm>
        </p:spPr>
        <p:txBody>
          <a:bodyPr>
            <a:normAutofit fontScale="85000" lnSpcReduction="2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3200" b="1" dirty="0">
                <a:solidFill>
                  <a:schemeClr val="tx1"/>
                </a:solidFill>
                <a:latin typeface="Times New Roman" panose="02020603050405020304" pitchFamily="18" charset="0"/>
                <a:cs typeface="Times New Roman" panose="02020603050405020304" pitchFamily="18" charset="0"/>
              </a:rPr>
              <a:t>tempistica</a:t>
            </a:r>
          </a:p>
          <a:p>
            <a:pPr algn="just"/>
            <a:endParaRPr lang="it-IT" sz="2100" b="1" dirty="0">
              <a:solidFill>
                <a:schemeClr val="tx1"/>
              </a:solidFill>
              <a:latin typeface="Times New Roman" panose="02020603050405020304" pitchFamily="18" charset="0"/>
              <a:cs typeface="Times New Roman" panose="02020603050405020304" pitchFamily="18" charset="0"/>
            </a:endParaRPr>
          </a:p>
          <a:p>
            <a:pPr algn="just"/>
            <a:r>
              <a:rPr lang="it-IT" sz="2100" b="1" dirty="0">
                <a:solidFill>
                  <a:schemeClr val="tx1"/>
                </a:solidFill>
                <a:latin typeface="Times New Roman" panose="02020603050405020304" pitchFamily="18" charset="0"/>
                <a:cs typeface="Times New Roman" panose="02020603050405020304" pitchFamily="18" charset="0"/>
              </a:rPr>
              <a:t>Settembre</a:t>
            </a:r>
            <a:r>
              <a:rPr lang="it-IT" sz="2100" dirty="0">
                <a:solidFill>
                  <a:schemeClr val="tx1"/>
                </a:solidFill>
                <a:latin typeface="Times New Roman" panose="02020603050405020304" pitchFamily="18" charset="0"/>
                <a:cs typeface="Times New Roman" panose="02020603050405020304" pitchFamily="18" charset="0"/>
              </a:rPr>
              <a:t>: elaborazione dell’orario di servizio garantendo la maggior copertura settimanale possibile;</a:t>
            </a:r>
          </a:p>
          <a:p>
            <a:pPr algn="just"/>
            <a:endParaRPr lang="it-IT" sz="2100" b="1" dirty="0">
              <a:solidFill>
                <a:schemeClr val="tx1"/>
              </a:solidFill>
              <a:latin typeface="Times New Roman" panose="02020603050405020304" pitchFamily="18" charset="0"/>
              <a:cs typeface="Times New Roman" panose="02020603050405020304" pitchFamily="18" charset="0"/>
            </a:endParaRPr>
          </a:p>
          <a:p>
            <a:pPr algn="just"/>
            <a:r>
              <a:rPr lang="it-IT" sz="2100" b="1" dirty="0">
                <a:solidFill>
                  <a:schemeClr val="tx1"/>
                </a:solidFill>
                <a:latin typeface="Times New Roman" panose="02020603050405020304" pitchFamily="18" charset="0"/>
                <a:cs typeface="Times New Roman" panose="02020603050405020304" pitchFamily="18" charset="0"/>
              </a:rPr>
              <a:t>Ottobre</a:t>
            </a:r>
            <a:r>
              <a:rPr lang="it-IT" sz="2100" dirty="0">
                <a:solidFill>
                  <a:schemeClr val="tx1"/>
                </a:solidFill>
                <a:latin typeface="Times New Roman" panose="02020603050405020304" pitchFamily="18" charset="0"/>
                <a:cs typeface="Times New Roman" panose="02020603050405020304" pitchFamily="18" charset="0"/>
              </a:rPr>
              <a:t>: </a:t>
            </a:r>
          </a:p>
          <a:p>
            <a:pPr algn="just"/>
            <a:r>
              <a:rPr lang="it-IT" sz="2100" dirty="0">
                <a:solidFill>
                  <a:schemeClr val="tx1"/>
                </a:solidFill>
              </a:rPr>
              <a:t>- </a:t>
            </a:r>
            <a:r>
              <a:rPr lang="it-IT" sz="2100" b="1" dirty="0">
                <a:solidFill>
                  <a:schemeClr val="tx1"/>
                </a:solidFill>
              </a:rPr>
              <a:t>Osservazione delle oggettive potenzialità degli alunni</a:t>
            </a:r>
            <a:r>
              <a:rPr lang="it-IT" sz="2100" dirty="0">
                <a:solidFill>
                  <a:schemeClr val="tx1"/>
                </a:solidFill>
              </a:rPr>
              <a:t>, delle difficoltà e delle metodologie didattiche applicabili. A conclusione di questa fase, l’insegnate di sostegno, con la collaborazione del Consiglio di Classe/Team docenti, compila un'apposita Griglia di osservazione.</a:t>
            </a:r>
          </a:p>
          <a:p>
            <a:pPr algn="just"/>
            <a:r>
              <a:rPr lang="it-IT" sz="2100" dirty="0">
                <a:solidFill>
                  <a:schemeClr val="tx1"/>
                </a:solidFill>
              </a:rPr>
              <a:t>- </a:t>
            </a:r>
            <a:r>
              <a:rPr lang="it-IT" sz="2100" b="1" dirty="0">
                <a:solidFill>
                  <a:schemeClr val="tx1"/>
                </a:solidFill>
              </a:rPr>
              <a:t>Elezione del rappresentante dei genitori per il G.L.H.I. </a:t>
            </a:r>
            <a:r>
              <a:rPr lang="it-IT" sz="2100" dirty="0">
                <a:solidFill>
                  <a:schemeClr val="tx1"/>
                </a:solidFill>
              </a:rPr>
              <a:t>(Gruppo di Lavoro per l'Inclusione Scolastica): il Referente convoca tutti i genitori degli alunni con disabilità, disturbi specifici dell’apprendimento o stranieri per l'elezione dei rispettivi rappresentanti (che resteranno in carica per tre anni scolastici per la scuola media di primo grado e nei 5 anni per quella di secondo grado).</a:t>
            </a:r>
          </a:p>
        </p:txBody>
      </p:sp>
    </p:spTree>
    <p:extLst>
      <p:ext uri="{BB962C8B-B14F-4D97-AF65-F5344CB8AC3E}">
        <p14:creationId xmlns:p14="http://schemas.microsoft.com/office/powerpoint/2010/main" val="9240827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933575"/>
            <a:ext cx="11456126" cy="4864985"/>
          </a:xfrm>
        </p:spPr>
        <p:txBody>
          <a:bodyPr>
            <a:normAutofit fontScale="925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3200" b="1" dirty="0">
                <a:solidFill>
                  <a:schemeClr val="tx1"/>
                </a:solidFill>
                <a:latin typeface="Times New Roman" panose="02020603050405020304" pitchFamily="18" charset="0"/>
                <a:cs typeface="Times New Roman" panose="02020603050405020304" pitchFamily="18" charset="0"/>
              </a:rPr>
              <a:t>tempistica</a:t>
            </a:r>
          </a:p>
          <a:p>
            <a:pPr algn="just"/>
            <a:r>
              <a:rPr lang="it-IT" sz="2100" b="1" dirty="0">
                <a:solidFill>
                  <a:schemeClr val="tx1"/>
                </a:solidFill>
                <a:latin typeface="Times New Roman" panose="02020603050405020304" pitchFamily="18" charset="0"/>
                <a:cs typeface="Times New Roman" panose="02020603050405020304" pitchFamily="18" charset="0"/>
              </a:rPr>
              <a:t>Ottobre: </a:t>
            </a:r>
          </a:p>
          <a:p>
            <a:pPr algn="just"/>
            <a:r>
              <a:rPr lang="it-IT" sz="2100" b="1" dirty="0">
                <a:solidFill>
                  <a:schemeClr val="tx1"/>
                </a:solidFill>
              </a:rPr>
              <a:t>- Nomina di tutti i componenti del Gruppo per l'inclusione scolastica degli alunni disabili: </a:t>
            </a:r>
            <a:r>
              <a:rPr lang="it-IT" sz="2100" dirty="0">
                <a:solidFill>
                  <a:schemeClr val="tx1"/>
                </a:solidFill>
              </a:rPr>
              <a:t>dopo l'individuazione, da parte del Collegio dei Docenti, del nuovo Referente per l'inclusione scolastica e dei Coordinatori dei Consigli di Classe, il Dirigente Scolastico, preso atto delle designazioni dei rappresentanti degli enti territoriali (U.L.S.S., Ambito socio - assistenziale) e dei risultati delle elezioni per i genitori, provvede alla nomina di tutti i componenti del Gruppo per l'inclusione scolastica degli alunni disabili.</a:t>
            </a:r>
          </a:p>
          <a:p>
            <a:pPr algn="just"/>
            <a:r>
              <a:rPr lang="it-IT" sz="2100" b="1" dirty="0">
                <a:solidFill>
                  <a:schemeClr val="tx1"/>
                </a:solidFill>
              </a:rPr>
              <a:t>- Richiesta incontro con equipe per incontro di approvazione del P.E.I.</a:t>
            </a:r>
          </a:p>
          <a:p>
            <a:pPr algn="just"/>
            <a:r>
              <a:rPr lang="it-IT" sz="2100" dirty="0">
                <a:solidFill>
                  <a:schemeClr val="tx1"/>
                </a:solidFill>
              </a:rPr>
              <a:t>Ciascun insegnante di sostegno si impegna a contattare la propria équipe medica di riferimento per concordare una data in cui poter svolgere la discussione e l’approvazione del P.E.I.</a:t>
            </a:r>
            <a:endParaRPr lang="it-IT" sz="21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0725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933575"/>
            <a:ext cx="11456126" cy="4864985"/>
          </a:xfrm>
        </p:spPr>
        <p:txBody>
          <a:bodyPr>
            <a:normAutofit fontScale="85000" lnSpcReduction="2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3200" b="1" dirty="0">
                <a:solidFill>
                  <a:schemeClr val="tx1"/>
                </a:solidFill>
                <a:latin typeface="Times New Roman" panose="02020603050405020304" pitchFamily="18" charset="0"/>
                <a:cs typeface="Times New Roman" panose="02020603050405020304" pitchFamily="18" charset="0"/>
              </a:rPr>
              <a:t>tempistica</a:t>
            </a:r>
          </a:p>
          <a:p>
            <a:pPr algn="just"/>
            <a:endParaRPr lang="it-IT" b="1" dirty="0">
              <a:solidFill>
                <a:schemeClr val="tx1"/>
              </a:solidFill>
            </a:endParaRPr>
          </a:p>
          <a:p>
            <a:pPr algn="just"/>
            <a:r>
              <a:rPr lang="it-IT" b="1" dirty="0">
                <a:solidFill>
                  <a:schemeClr val="tx1"/>
                </a:solidFill>
              </a:rPr>
              <a:t>Novembre</a:t>
            </a:r>
          </a:p>
          <a:p>
            <a:pPr algn="just"/>
            <a:r>
              <a:rPr lang="it-IT" dirty="0">
                <a:solidFill>
                  <a:schemeClr val="tx1"/>
                </a:solidFill>
              </a:rPr>
              <a:t>- </a:t>
            </a:r>
            <a:r>
              <a:rPr lang="it-IT" b="1" dirty="0">
                <a:solidFill>
                  <a:schemeClr val="tx1"/>
                </a:solidFill>
              </a:rPr>
              <a:t>Approvazione dei P.E.I.</a:t>
            </a:r>
            <a:r>
              <a:rPr lang="it-IT" dirty="0">
                <a:solidFill>
                  <a:schemeClr val="tx1"/>
                </a:solidFill>
              </a:rPr>
              <a:t>: Durante le riunioni dei Consigli di Classe/Team docenti, gli insegnanti di sostegno provvedono a presentare il P.E.I. e quindi la Progettazione Educativo - Didattica ai colleghi, in modo da concordare le attività da svolgere a favore dell'alunno disabile. Verrà poi sottoscritta l'approvazione dei Piani Educativi Individualizzati elaborati.</a:t>
            </a:r>
          </a:p>
          <a:p>
            <a:pPr algn="just"/>
            <a:r>
              <a:rPr lang="it-IT" dirty="0">
                <a:solidFill>
                  <a:schemeClr val="tx1"/>
                </a:solidFill>
              </a:rPr>
              <a:t>- </a:t>
            </a:r>
            <a:r>
              <a:rPr lang="it-IT" b="1" dirty="0">
                <a:solidFill>
                  <a:schemeClr val="tx1"/>
                </a:solidFill>
              </a:rPr>
              <a:t>Valutazione per corsi di aggiornamento:</a:t>
            </a:r>
          </a:p>
          <a:p>
            <a:pPr algn="just"/>
            <a:r>
              <a:rPr lang="it-IT" dirty="0">
                <a:solidFill>
                  <a:schemeClr val="tx1"/>
                </a:solidFill>
              </a:rPr>
              <a:t>il Referente per l'integrazione scolastica, tenendo conto delle esigenze degli alunni iscritti e dell'organico di fatto, valuta l'attivazione di corsi di aggiornamento sia per insegnanti di sostegno sia curricolari.</a:t>
            </a:r>
          </a:p>
          <a:p>
            <a:pPr algn="just"/>
            <a:r>
              <a:rPr lang="it-IT" b="1" dirty="0">
                <a:solidFill>
                  <a:schemeClr val="tx1"/>
                </a:solidFill>
              </a:rPr>
              <a:t>- Incontro con équipe medico-psicopedagogica e Famiglia: </a:t>
            </a:r>
            <a:r>
              <a:rPr lang="it-IT" dirty="0">
                <a:solidFill>
                  <a:schemeClr val="tx1"/>
                </a:solidFill>
              </a:rPr>
              <a:t>per l’approvazione del P.E.I.</a:t>
            </a:r>
          </a:p>
          <a:p>
            <a:pPr algn="just"/>
            <a:r>
              <a:rPr lang="it-IT" dirty="0">
                <a:solidFill>
                  <a:schemeClr val="tx1"/>
                </a:solidFill>
              </a:rPr>
              <a:t>- </a:t>
            </a:r>
            <a:r>
              <a:rPr lang="it-IT" b="1" dirty="0">
                <a:solidFill>
                  <a:schemeClr val="tx1"/>
                </a:solidFill>
              </a:rPr>
              <a:t>Consegna in Segreteria Didattica del P.E.I.: </a:t>
            </a:r>
            <a:r>
              <a:rPr lang="it-IT" dirty="0">
                <a:solidFill>
                  <a:schemeClr val="tx1"/>
                </a:solidFill>
              </a:rPr>
              <a:t>Ogni insegnante di sostegno deve consegnare in Segreteria il P.E.I. debitamente compilato, firmato e sottoscritto dalle varie figure professionali che interagiscono con l'alunno disabile.</a:t>
            </a:r>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89800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933575"/>
            <a:ext cx="11456126" cy="4864985"/>
          </a:xfrm>
        </p:spPr>
        <p:txBody>
          <a:bodyPr>
            <a:normAutofit fontScale="85000" lnSpcReduction="2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3200" b="1" dirty="0">
                <a:solidFill>
                  <a:schemeClr val="tx1"/>
                </a:solidFill>
                <a:latin typeface="Times New Roman" panose="02020603050405020304" pitchFamily="18" charset="0"/>
                <a:cs typeface="Times New Roman" panose="02020603050405020304" pitchFamily="18" charset="0"/>
              </a:rPr>
              <a:t>tempistica</a:t>
            </a:r>
          </a:p>
          <a:p>
            <a:pPr algn="just"/>
            <a:r>
              <a:rPr lang="it-IT" b="1" dirty="0">
                <a:solidFill>
                  <a:schemeClr val="tx1"/>
                </a:solidFill>
              </a:rPr>
              <a:t>Dicembre-Gennaio</a:t>
            </a:r>
          </a:p>
          <a:p>
            <a:pPr algn="just"/>
            <a:r>
              <a:rPr lang="it-IT" dirty="0">
                <a:solidFill>
                  <a:schemeClr val="tx1"/>
                </a:solidFill>
              </a:rPr>
              <a:t>- </a:t>
            </a:r>
            <a:r>
              <a:rPr lang="it-IT" b="1" dirty="0">
                <a:solidFill>
                  <a:schemeClr val="tx1"/>
                </a:solidFill>
              </a:rPr>
              <a:t>Progettazione attività di orientamento: </a:t>
            </a:r>
            <a:r>
              <a:rPr lang="it-IT" dirty="0">
                <a:solidFill>
                  <a:schemeClr val="tx1"/>
                </a:solidFill>
              </a:rPr>
              <a:t>Le attività di orientamento hanno inizio nel mese di Dicembre/Gennaio e si concludono nel mese di Febbraio. L'insegnante di sostegno coordina l'orientamento per l'alunno disabile provvedendo a contattare gli Istituti di interesse (Scuola media di Primo o secondo grado), per interfacciarsi con il referente per l'inclusione ed organizzare delle attività di orientamento specifiche presso la nuova scuola. Per facilitare l'inserimento nella scuola secondaria di I°/Secondaria di II° grado, l'insegnante di sostegno potrà seguire l'alunno con disabilità per un periodo di tempo iniziale nella nuova sede scolastica, previa autorizzazione della famiglia e concordando l'attività insieme al Dirigente Scolastico.</a:t>
            </a:r>
          </a:p>
          <a:p>
            <a:pPr algn="just"/>
            <a:r>
              <a:rPr lang="it-IT" dirty="0">
                <a:solidFill>
                  <a:schemeClr val="tx1"/>
                </a:solidFill>
              </a:rPr>
              <a:t>- </a:t>
            </a:r>
            <a:r>
              <a:rPr lang="it-IT" b="1" dirty="0">
                <a:solidFill>
                  <a:schemeClr val="tx1"/>
                </a:solidFill>
              </a:rPr>
              <a:t>Orientamento in entrata e continuità: </a:t>
            </a:r>
            <a:r>
              <a:rPr lang="it-IT" dirty="0">
                <a:solidFill>
                  <a:schemeClr val="tx1"/>
                </a:solidFill>
              </a:rPr>
              <a:t>Contemporaneamente allo svolgimento delle giornate di scuola aperta dedicate alle famiglie degli Alunni, il Referente per l'inclusione scolastica, si rende disponibile per incontrare i rispettivi referenti, i docenti di sostegno, la famiglia ed eventualmente l'équipe medico-specialista, per acquisire tutte le informazioni necessarie a gestire la continuità educativa e didattica degli alunni interessati all'iscrizione presso l'istituto.</a:t>
            </a:r>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00138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933575"/>
            <a:ext cx="11456126" cy="4864985"/>
          </a:xfrm>
        </p:spPr>
        <p:txBody>
          <a:bodyPr>
            <a:normAutofit fontScale="85000" lnSpcReduction="1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3200" b="1" dirty="0">
                <a:solidFill>
                  <a:schemeClr val="tx1"/>
                </a:solidFill>
                <a:latin typeface="Times New Roman" panose="02020603050405020304" pitchFamily="18" charset="0"/>
                <a:cs typeface="Times New Roman" panose="02020603050405020304" pitchFamily="18" charset="0"/>
              </a:rPr>
              <a:t>tempistica</a:t>
            </a:r>
          </a:p>
          <a:p>
            <a:pPr algn="just"/>
            <a:r>
              <a:rPr lang="it-IT" b="1" dirty="0">
                <a:solidFill>
                  <a:schemeClr val="tx1"/>
                </a:solidFill>
              </a:rPr>
              <a:t>Gennaio - Febbraio</a:t>
            </a:r>
          </a:p>
          <a:p>
            <a:pPr marL="342900" indent="-342900" algn="just">
              <a:buFontTx/>
              <a:buChar char="-"/>
            </a:pPr>
            <a:r>
              <a:rPr lang="it-IT" b="1" dirty="0">
                <a:solidFill>
                  <a:schemeClr val="tx1"/>
                </a:solidFill>
              </a:rPr>
              <a:t>Organizzazione viaggi di istruzione: </a:t>
            </a:r>
            <a:r>
              <a:rPr lang="it-IT" dirty="0">
                <a:solidFill>
                  <a:schemeClr val="tx1"/>
                </a:solidFill>
              </a:rPr>
              <a:t>Per ciascuna classe con alunni disabili, i Consigli di Classe/Team docenti organizzano tutte le risorse necessarie affinché gli alunni possano partecipare ai viaggi proposti insieme ai propri compagni di classe (designazione del Docente accompagnatore, eventuale partecipazione dell'educatore, richiesta di mezzi di trasporto attrezzati, ...).</a:t>
            </a:r>
          </a:p>
          <a:p>
            <a:pPr marL="342900" indent="-342900" algn="just">
              <a:buFontTx/>
              <a:buChar char="-"/>
            </a:pPr>
            <a:r>
              <a:rPr lang="it-IT" b="1" dirty="0">
                <a:solidFill>
                  <a:schemeClr val="tx1"/>
                </a:solidFill>
              </a:rPr>
              <a:t>Organizzazione Esperienza ASL (Alternanza scuola Lavoro): </a:t>
            </a:r>
            <a:r>
              <a:rPr lang="it-IT" dirty="0">
                <a:solidFill>
                  <a:schemeClr val="tx1"/>
                </a:solidFill>
              </a:rPr>
              <a:t>collaborando con la Funzione strumentale e la famiglia, organizzando le visite in azienda.</a:t>
            </a:r>
          </a:p>
          <a:p>
            <a:pPr algn="just"/>
            <a:r>
              <a:rPr lang="it-IT" b="1" dirty="0">
                <a:solidFill>
                  <a:schemeClr val="tx1"/>
                </a:solidFill>
              </a:rPr>
              <a:t>Febbraio</a:t>
            </a:r>
          </a:p>
          <a:p>
            <a:pPr algn="just"/>
            <a:r>
              <a:rPr lang="it-IT" dirty="0">
                <a:solidFill>
                  <a:schemeClr val="tx1"/>
                </a:solidFill>
              </a:rPr>
              <a:t>- </a:t>
            </a:r>
            <a:r>
              <a:rPr lang="it-IT" b="1" dirty="0">
                <a:solidFill>
                  <a:schemeClr val="tx1"/>
                </a:solidFill>
              </a:rPr>
              <a:t>Verifiche in itinere dei P.E.I.: </a:t>
            </a:r>
            <a:r>
              <a:rPr lang="it-IT" dirty="0">
                <a:solidFill>
                  <a:schemeClr val="tx1"/>
                </a:solidFill>
              </a:rPr>
              <a:t>Il Docente di sostegno assegnato alla classe si occupa della stesura di una breve relazione intermedia (da far coincidere con lo Scrutinio) da inserire nel registro personale dell'alunno che dovrà poi essere approvata dal Consiglio di Classe/Team docenti.</a:t>
            </a:r>
            <a:endParaRPr lang="it-IT" sz="3200" b="1" dirty="0">
              <a:solidFill>
                <a:schemeClr val="tx1"/>
              </a:solidFill>
              <a:latin typeface="Times New Roman" panose="02020603050405020304" pitchFamily="18" charset="0"/>
              <a:cs typeface="Times New Roman" panose="02020603050405020304" pitchFamily="18" charset="0"/>
            </a:endParaRPr>
          </a:p>
          <a:p>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7836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933575"/>
            <a:ext cx="11456126" cy="4864985"/>
          </a:xfrm>
        </p:spPr>
        <p:txBody>
          <a:bodyPr>
            <a:normAutofit/>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3200" b="1" dirty="0">
                <a:solidFill>
                  <a:schemeClr val="tx1"/>
                </a:solidFill>
                <a:latin typeface="Times New Roman" panose="02020603050405020304" pitchFamily="18" charset="0"/>
                <a:cs typeface="Times New Roman" panose="02020603050405020304" pitchFamily="18" charset="0"/>
              </a:rPr>
              <a:t>tempistica</a:t>
            </a:r>
          </a:p>
          <a:p>
            <a:pPr algn="just"/>
            <a:endParaRPr lang="it-IT" b="1" dirty="0">
              <a:solidFill>
                <a:schemeClr val="tx1"/>
              </a:solidFill>
            </a:endParaRPr>
          </a:p>
          <a:p>
            <a:pPr algn="just"/>
            <a:r>
              <a:rPr lang="it-IT" b="1" dirty="0">
                <a:solidFill>
                  <a:schemeClr val="tx1"/>
                </a:solidFill>
              </a:rPr>
              <a:t>Marzo</a:t>
            </a:r>
          </a:p>
          <a:p>
            <a:pPr algn="just"/>
            <a:r>
              <a:rPr lang="it-IT" dirty="0">
                <a:solidFill>
                  <a:schemeClr val="tx1"/>
                </a:solidFill>
              </a:rPr>
              <a:t>- </a:t>
            </a:r>
            <a:r>
              <a:rPr lang="it-IT" b="1" dirty="0">
                <a:solidFill>
                  <a:schemeClr val="tx1"/>
                </a:solidFill>
              </a:rPr>
              <a:t>Richiesta organico per l'anno scolastico successivo: </a:t>
            </a:r>
            <a:r>
              <a:rPr lang="it-IT" dirty="0">
                <a:solidFill>
                  <a:schemeClr val="tx1"/>
                </a:solidFill>
              </a:rPr>
              <a:t>Ogni insegnante di sostegno deve compilare il modulo per la Richiesta Risorse da consegnare poi in Segreteria Didattica, in modo tale da poter inoltrare agli uffici competenti, la richiesta di ore di sostegno e al Distretto a richiesta di ore per l’educatore, se necessario.</a:t>
            </a:r>
          </a:p>
          <a:p>
            <a:pPr algn="just"/>
            <a:r>
              <a:rPr lang="it-IT" dirty="0">
                <a:solidFill>
                  <a:schemeClr val="tx1"/>
                </a:solidFill>
              </a:rPr>
              <a:t>- </a:t>
            </a:r>
            <a:r>
              <a:rPr lang="it-IT" b="1" dirty="0">
                <a:solidFill>
                  <a:schemeClr val="tx1"/>
                </a:solidFill>
              </a:rPr>
              <a:t>Richiesta incontro finale con équipe: </a:t>
            </a:r>
            <a:r>
              <a:rPr lang="it-IT" dirty="0">
                <a:solidFill>
                  <a:schemeClr val="tx1"/>
                </a:solidFill>
              </a:rPr>
              <a:t>contattare la propria équipe medica di riferimento per concordare una data in cui poter svolgere la verifica finale del P.E.I.</a:t>
            </a:r>
            <a:endParaRPr lang="it-IT" sz="3200" b="1" dirty="0">
              <a:solidFill>
                <a:schemeClr val="tx1"/>
              </a:solidFill>
              <a:latin typeface="Times New Roman" panose="02020603050405020304" pitchFamily="18" charset="0"/>
              <a:cs typeface="Times New Roman" panose="02020603050405020304" pitchFamily="18" charset="0"/>
            </a:endParaRPr>
          </a:p>
          <a:p>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9074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933575"/>
            <a:ext cx="11456126" cy="4864985"/>
          </a:xfrm>
        </p:spPr>
        <p:txBody>
          <a:bodyPr>
            <a:normAutofit fontScale="85000" lnSpcReduction="10000"/>
          </a:bodyPr>
          <a:lstStyle/>
          <a:p>
            <a:r>
              <a:rPr lang="it-IT" sz="3200" b="1" dirty="0">
                <a:solidFill>
                  <a:srgbClr val="FF0000"/>
                </a:solidFill>
                <a:latin typeface="Times New Roman" panose="02020603050405020304" pitchFamily="18" charset="0"/>
                <a:cs typeface="Times New Roman" panose="02020603050405020304" pitchFamily="18" charset="0"/>
              </a:rPr>
              <a:t>Ruoli e COMPITI: </a:t>
            </a:r>
            <a:r>
              <a:rPr lang="it-IT" sz="3200" b="1" dirty="0">
                <a:solidFill>
                  <a:schemeClr val="tx1"/>
                </a:solidFill>
                <a:latin typeface="Times New Roman" panose="02020603050405020304" pitchFamily="18" charset="0"/>
                <a:cs typeface="Times New Roman" panose="02020603050405020304" pitchFamily="18" charset="0"/>
              </a:rPr>
              <a:t>tempistica</a:t>
            </a:r>
          </a:p>
          <a:p>
            <a:pPr algn="just"/>
            <a:endParaRPr lang="it-IT" b="1" dirty="0">
              <a:solidFill>
                <a:schemeClr val="tx1"/>
              </a:solidFill>
            </a:endParaRPr>
          </a:p>
          <a:p>
            <a:pPr algn="just"/>
            <a:r>
              <a:rPr lang="it-IT" b="1" dirty="0">
                <a:solidFill>
                  <a:schemeClr val="tx1"/>
                </a:solidFill>
              </a:rPr>
              <a:t>Maggio</a:t>
            </a:r>
          </a:p>
          <a:p>
            <a:pPr algn="just"/>
            <a:r>
              <a:rPr lang="it-IT" dirty="0">
                <a:solidFill>
                  <a:schemeClr val="tx1"/>
                </a:solidFill>
              </a:rPr>
              <a:t>- </a:t>
            </a:r>
            <a:r>
              <a:rPr lang="it-IT" b="1" dirty="0">
                <a:solidFill>
                  <a:schemeClr val="tx1"/>
                </a:solidFill>
              </a:rPr>
              <a:t>Riunioni per le verifiche finali dei P.E.I.: </a:t>
            </a:r>
            <a:r>
              <a:rPr lang="it-IT" dirty="0">
                <a:solidFill>
                  <a:schemeClr val="tx1"/>
                </a:solidFill>
              </a:rPr>
              <a:t>Nel mese di maggio vengono indette specifiche riunioni con i Docenti, i genitori, gli educatori e il personale sanitario di riferimento per effettuare le verifiche finali delle Programmazioni Educative Individualizzate svolte e dell'eventuale P.D.F. nei casi di passaggio da un ordine scolastico all'altro o in particolari situazioni in cui vi è una valida motivazione.</a:t>
            </a:r>
          </a:p>
          <a:p>
            <a:pPr algn="just"/>
            <a:r>
              <a:rPr lang="it-IT" dirty="0">
                <a:solidFill>
                  <a:schemeClr val="tx1"/>
                </a:solidFill>
              </a:rPr>
              <a:t>Il Docente di sostegno assegnato alla classe si occupa della stesura di una breve relazione che, dopo l'approvazione dell'intero Consiglio di Classe/Team docenti, deve poi essere consegnata in Segreteria.</a:t>
            </a:r>
          </a:p>
          <a:p>
            <a:pPr algn="just"/>
            <a:r>
              <a:rPr lang="it-IT" dirty="0">
                <a:solidFill>
                  <a:schemeClr val="tx1"/>
                </a:solidFill>
              </a:rPr>
              <a:t>Per gli alunni iscritti alle classi terminali (terze di scuola secondaria di primo grado e quinte per la secondaria di secondo grado), il Consiglio di Classe elabora, entro il 15 Maggio, una relazione sul percorso educativo e formativo dell'alunno, riferita all'intero ciclo scolastico, contenente le indicazioni per le prove d'esame, da trasmettere al Presidente della Commissione Esaminatrice per l’Esame di Stato.</a:t>
            </a:r>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6807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933575"/>
            <a:ext cx="11456126" cy="4864985"/>
          </a:xfrm>
        </p:spPr>
        <p:txBody>
          <a:bodyPr>
            <a:normAutofit fontScale="85000" lnSpcReduction="20000"/>
          </a:bodyPr>
          <a:lstStyle/>
          <a:p>
            <a:r>
              <a:rPr lang="it-IT" sz="3300" b="1" dirty="0">
                <a:solidFill>
                  <a:srgbClr val="FF0000"/>
                </a:solidFill>
                <a:latin typeface="Times New Roman" panose="02020603050405020304" pitchFamily="18" charset="0"/>
                <a:cs typeface="Times New Roman" panose="02020603050405020304" pitchFamily="18" charset="0"/>
              </a:rPr>
              <a:t>Ruoli e COMPITI: </a:t>
            </a:r>
            <a:r>
              <a:rPr lang="it-IT" sz="3300" b="1" dirty="0">
                <a:solidFill>
                  <a:schemeClr val="tx1"/>
                </a:solidFill>
              </a:rPr>
              <a:t>ARCHIVIO DOCUMENTAZIONE</a:t>
            </a:r>
          </a:p>
          <a:p>
            <a:endParaRPr lang="it-IT" sz="3300" b="1" dirty="0"/>
          </a:p>
          <a:p>
            <a:pPr algn="just"/>
            <a:r>
              <a:rPr lang="it-IT" dirty="0">
                <a:solidFill>
                  <a:schemeClr val="tx1"/>
                </a:solidFill>
              </a:rPr>
              <a:t>I fascicoli personali con la documentazione degli alunni  sono solitamente depositati nell’ufficio di Presidenza o in segreteria didattica, in un armadio chiuso a chiave, e possono essere consultati sul posto previa autorizzazione formale della Presidenza. I documenti non possono essere prelevati dal fascicolo. </a:t>
            </a:r>
          </a:p>
          <a:p>
            <a:pPr algn="just"/>
            <a:r>
              <a:rPr lang="it-IT" dirty="0">
                <a:solidFill>
                  <a:schemeClr val="tx1"/>
                </a:solidFill>
              </a:rPr>
              <a:t>Il docente di sostegno deve Assicurarsi che nel fascicolo siano sempre presenti:</a:t>
            </a:r>
          </a:p>
          <a:p>
            <a:pPr algn="just"/>
            <a:r>
              <a:rPr lang="it-IT" b="1" dirty="0">
                <a:solidFill>
                  <a:schemeClr val="tx1"/>
                </a:solidFill>
              </a:rPr>
              <a:t>a. </a:t>
            </a:r>
            <a:r>
              <a:rPr lang="it-IT" dirty="0">
                <a:solidFill>
                  <a:schemeClr val="tx1"/>
                </a:solidFill>
              </a:rPr>
              <a:t>Diagnosi clinica e Diagnosi Funzionale (stilate dal medico dell’A.S.L. di riferimento);</a:t>
            </a:r>
          </a:p>
          <a:p>
            <a:pPr algn="just"/>
            <a:r>
              <a:rPr lang="it-IT" b="1" dirty="0">
                <a:solidFill>
                  <a:schemeClr val="tx1"/>
                </a:solidFill>
              </a:rPr>
              <a:t>b. </a:t>
            </a:r>
            <a:r>
              <a:rPr lang="it-IT" dirty="0">
                <a:solidFill>
                  <a:schemeClr val="tx1"/>
                </a:solidFill>
              </a:rPr>
              <a:t>P.E.I. e P.D.F. pervenuti dalla scuola di provenienza (per gli alunni iscritti alla classe prima) o redatti negli anni precedenti;</a:t>
            </a:r>
          </a:p>
          <a:p>
            <a:pPr algn="just"/>
            <a:r>
              <a:rPr lang="it-IT" b="1" dirty="0">
                <a:solidFill>
                  <a:schemeClr val="tx1"/>
                </a:solidFill>
              </a:rPr>
              <a:t>c. </a:t>
            </a:r>
            <a:r>
              <a:rPr lang="it-IT" dirty="0">
                <a:solidFill>
                  <a:schemeClr val="tx1"/>
                </a:solidFill>
              </a:rPr>
              <a:t>Programmazioni individualizzate (in allegato al P.E.I.);</a:t>
            </a:r>
          </a:p>
          <a:p>
            <a:pPr algn="just"/>
            <a:r>
              <a:rPr lang="it-IT" b="1" dirty="0">
                <a:solidFill>
                  <a:schemeClr val="tx1"/>
                </a:solidFill>
              </a:rPr>
              <a:t>d. </a:t>
            </a:r>
            <a:r>
              <a:rPr lang="it-IT" dirty="0">
                <a:solidFill>
                  <a:schemeClr val="tx1"/>
                </a:solidFill>
              </a:rPr>
              <a:t>Relazioni di verifica P.E.I. e di verifica P.D.F.;</a:t>
            </a:r>
          </a:p>
          <a:p>
            <a:pPr algn="just"/>
            <a:r>
              <a:rPr lang="it-IT" b="1" dirty="0">
                <a:solidFill>
                  <a:schemeClr val="tx1"/>
                </a:solidFill>
              </a:rPr>
              <a:t>e. </a:t>
            </a:r>
            <a:r>
              <a:rPr lang="it-IT" dirty="0">
                <a:solidFill>
                  <a:schemeClr val="tx1"/>
                </a:solidFill>
              </a:rPr>
              <a:t>Relazione finale.</a:t>
            </a:r>
          </a:p>
        </p:txBody>
      </p:sp>
    </p:spTree>
    <p:extLst>
      <p:ext uri="{BB962C8B-B14F-4D97-AF65-F5344CB8AC3E}">
        <p14:creationId xmlns:p14="http://schemas.microsoft.com/office/powerpoint/2010/main" val="37481878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2082867"/>
            <a:ext cx="11456126" cy="2304575"/>
          </a:xfrm>
        </p:spPr>
        <p:txBody>
          <a:bodyPr>
            <a:normAutofit/>
          </a:bodyPr>
          <a:lstStyle/>
          <a:p>
            <a:r>
              <a:rPr lang="it-IT" sz="3200" b="1" dirty="0">
                <a:solidFill>
                  <a:srgbClr val="FF0000"/>
                </a:solidFill>
                <a:latin typeface="Times New Roman" panose="02020603050405020304" pitchFamily="18" charset="0"/>
                <a:cs typeface="Times New Roman" panose="02020603050405020304" pitchFamily="18" charset="0"/>
              </a:rPr>
              <a:t>I DOCENTI DI SOSTEGNO SONO COORDINATI DAL DOCENTE FUNZIONE STRUMENTALE o referente d’istituto per l’inclusione</a:t>
            </a:r>
          </a:p>
        </p:txBody>
      </p:sp>
      <p:sp>
        <p:nvSpPr>
          <p:cNvPr id="2" name="Freccia a destra 1">
            <a:hlinkClick r:id="rId2" action="ppaction://hlinksldjump"/>
            <a:extLst>
              <a:ext uri="{FF2B5EF4-FFF2-40B4-BE49-F238E27FC236}">
                <a16:creationId xmlns:a16="http://schemas.microsoft.com/office/drawing/2014/main" id="{C4137333-6F34-46B4-A4BF-908BB6B6A725}"/>
              </a:ext>
            </a:extLst>
          </p:cNvPr>
          <p:cNvSpPr/>
          <p:nvPr/>
        </p:nvSpPr>
        <p:spPr>
          <a:xfrm>
            <a:off x="7768492" y="4900246"/>
            <a:ext cx="406400" cy="445477"/>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63546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48F35-8309-4826-A349-B0C161907319}"/>
              </a:ext>
            </a:extLst>
          </p:cNvPr>
          <p:cNvSpPr>
            <a:spLocks noGrp="1"/>
          </p:cNvSpPr>
          <p:nvPr>
            <p:ph type="title"/>
          </p:nvPr>
        </p:nvSpPr>
        <p:spPr>
          <a:xfrm>
            <a:off x="913774" y="398999"/>
            <a:ext cx="10364451" cy="988214"/>
          </a:xfrm>
        </p:spPr>
        <p:txBody>
          <a:bodyPr>
            <a:normAutofit/>
          </a:bodyPr>
          <a:lstStyle/>
          <a:p>
            <a:r>
              <a:rPr lang="it-IT" b="1" dirty="0">
                <a:solidFill>
                  <a:srgbClr val="00B050"/>
                </a:solidFill>
              </a:rPr>
              <a:t>Percorsi didattici e programmazione</a:t>
            </a:r>
          </a:p>
        </p:txBody>
      </p:sp>
      <p:sp>
        <p:nvSpPr>
          <p:cNvPr id="4" name="Rettangolo 3">
            <a:extLst>
              <a:ext uri="{FF2B5EF4-FFF2-40B4-BE49-F238E27FC236}">
                <a16:creationId xmlns:a16="http://schemas.microsoft.com/office/drawing/2014/main" id="{D40B5F6C-A7A8-40BD-A06E-AD4A54AFE9A6}"/>
              </a:ext>
            </a:extLst>
          </p:cNvPr>
          <p:cNvSpPr/>
          <p:nvPr/>
        </p:nvSpPr>
        <p:spPr>
          <a:xfrm>
            <a:off x="1110343" y="1641101"/>
            <a:ext cx="3629437" cy="2862322"/>
          </a:xfrm>
          <a:prstGeom prst="rect">
            <a:avLst/>
          </a:prstGeom>
        </p:spPr>
        <p:txBody>
          <a:bodyPr wrap="square">
            <a:spAutoFit/>
          </a:bodyPr>
          <a:lstStyle/>
          <a:p>
            <a:pPr algn="just"/>
            <a:r>
              <a:rPr lang="it-IT" sz="2400" b="1" dirty="0">
                <a:solidFill>
                  <a:srgbClr val="FF0000"/>
                </a:solidFill>
                <a:latin typeface="SourceCodePro-Bold"/>
              </a:rPr>
              <a:t>PROGRAMMAZIONE PER OBIETTIVI MINIMI</a:t>
            </a:r>
          </a:p>
          <a:p>
            <a:pPr algn="just"/>
            <a:r>
              <a:rPr lang="it-IT" dirty="0"/>
              <a:t>Previsti dai programmi ministeriali, o comunque ad essi globalmente corrispondenti (art. 15 comma 3 dell’O.M. n.90 del 21/5/2001).</a:t>
            </a:r>
          </a:p>
          <a:p>
            <a:pPr algn="just"/>
            <a:r>
              <a:rPr lang="it-IT" dirty="0"/>
              <a:t>Obiettivi ridotti, ma riconducibili a quelli della classe.</a:t>
            </a:r>
          </a:p>
          <a:p>
            <a:pPr algn="just"/>
            <a:endParaRPr lang="it-IT" sz="2400" dirty="0"/>
          </a:p>
        </p:txBody>
      </p:sp>
      <p:sp>
        <p:nvSpPr>
          <p:cNvPr id="5" name="Rettangolo 4">
            <a:extLst>
              <a:ext uri="{FF2B5EF4-FFF2-40B4-BE49-F238E27FC236}">
                <a16:creationId xmlns:a16="http://schemas.microsoft.com/office/drawing/2014/main" id="{35FF4068-8CAA-4597-9A2B-2FAADB86CFE3}"/>
              </a:ext>
            </a:extLst>
          </p:cNvPr>
          <p:cNvSpPr/>
          <p:nvPr/>
        </p:nvSpPr>
        <p:spPr>
          <a:xfrm>
            <a:off x="7345682" y="1762708"/>
            <a:ext cx="4188823" cy="2677656"/>
          </a:xfrm>
          <a:prstGeom prst="rect">
            <a:avLst/>
          </a:prstGeom>
        </p:spPr>
        <p:txBody>
          <a:bodyPr wrap="square">
            <a:spAutoFit/>
          </a:bodyPr>
          <a:lstStyle/>
          <a:p>
            <a:r>
              <a:rPr lang="it-IT" sz="2400" b="1" dirty="0">
                <a:solidFill>
                  <a:srgbClr val="FF0000"/>
                </a:solidFill>
                <a:latin typeface="SourceCodePro-Bold"/>
              </a:rPr>
              <a:t>PROGRAMMAZIONE NON RICONDUCIBILE AGLI OBIETTIVI MINISTERIALI (OBIETTIVI DIFFERENZIATI)</a:t>
            </a:r>
          </a:p>
          <a:p>
            <a:r>
              <a:rPr lang="it-IT" dirty="0"/>
              <a:t>Si possono comunque perseguire</a:t>
            </a:r>
          </a:p>
          <a:p>
            <a:r>
              <a:rPr lang="it-IT" dirty="0"/>
              <a:t>obiettivi educativi comuni alla classe,</a:t>
            </a:r>
          </a:p>
          <a:p>
            <a:r>
              <a:rPr lang="it-IT" dirty="0"/>
              <a:t>utilizzando percorsi diversi ma con lo stesso</a:t>
            </a:r>
          </a:p>
          <a:p>
            <a:r>
              <a:rPr lang="it-IT" dirty="0"/>
              <a:t>fine educativo.</a:t>
            </a:r>
            <a:endParaRPr lang="it-IT" sz="2400" dirty="0"/>
          </a:p>
        </p:txBody>
      </p:sp>
    </p:spTree>
    <p:extLst>
      <p:ext uri="{BB962C8B-B14F-4D97-AF65-F5344CB8AC3E}">
        <p14:creationId xmlns:p14="http://schemas.microsoft.com/office/powerpoint/2010/main" val="3311474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898F3A-90E5-49FF-8941-74DA1A59615A}"/>
              </a:ext>
            </a:extLst>
          </p:cNvPr>
          <p:cNvSpPr>
            <a:spLocks noGrp="1"/>
          </p:cNvSpPr>
          <p:nvPr>
            <p:ph type="title"/>
          </p:nvPr>
        </p:nvSpPr>
        <p:spPr>
          <a:xfrm>
            <a:off x="754748" y="324980"/>
            <a:ext cx="10351752" cy="1026741"/>
          </a:xfrm>
        </p:spPr>
        <p:txBody>
          <a:bodyPr/>
          <a:lstStyle/>
          <a:p>
            <a:r>
              <a:rPr lang="it-IT" b="1" dirty="0"/>
              <a:t>ORARIO DI SERVIZIO</a:t>
            </a:r>
          </a:p>
        </p:txBody>
      </p:sp>
      <p:sp>
        <p:nvSpPr>
          <p:cNvPr id="3" name="Segnaposto testo 2">
            <a:extLst>
              <a:ext uri="{FF2B5EF4-FFF2-40B4-BE49-F238E27FC236}">
                <a16:creationId xmlns:a16="http://schemas.microsoft.com/office/drawing/2014/main" id="{4E848F6F-81D6-489A-80FE-12496CDAE6C0}"/>
              </a:ext>
            </a:extLst>
          </p:cNvPr>
          <p:cNvSpPr>
            <a:spLocks noGrp="1"/>
          </p:cNvSpPr>
          <p:nvPr>
            <p:ph type="body" idx="1"/>
          </p:nvPr>
        </p:nvSpPr>
        <p:spPr>
          <a:xfrm>
            <a:off x="582469" y="1447800"/>
            <a:ext cx="10351752" cy="4767470"/>
          </a:xfrm>
        </p:spPr>
        <p:txBody>
          <a:bodyPr>
            <a:noAutofit/>
          </a:bodyPr>
          <a:lstStyle/>
          <a:p>
            <a:pPr algn="just"/>
            <a:r>
              <a:rPr lang="it-IT" sz="2400" dirty="0">
                <a:solidFill>
                  <a:schemeClr val="tx1"/>
                </a:solidFill>
                <a:latin typeface="Times New Roman" panose="02020603050405020304" pitchFamily="18" charset="0"/>
                <a:cs typeface="Times New Roman" panose="02020603050405020304" pitchFamily="18" charset="0"/>
              </a:rPr>
              <a:t>L’ ORArio del docente di sostegno è uguale a quello dei docenti dell’ordine di scuola di servizio:</a:t>
            </a:r>
          </a:p>
          <a:p>
            <a:pPr algn="just"/>
            <a:r>
              <a:rPr lang="it-IT" sz="1600" b="1" dirty="0">
                <a:solidFill>
                  <a:schemeClr val="tx1"/>
                </a:solidFill>
                <a:latin typeface="Times New Roman" panose="02020603050405020304" pitchFamily="18" charset="0"/>
                <a:cs typeface="Times New Roman" panose="02020603050405020304" pitchFamily="18" charset="0"/>
              </a:rPr>
              <a:t>Scuola dell’infanzia</a:t>
            </a:r>
            <a:r>
              <a:rPr lang="it-IT" sz="1600" dirty="0">
                <a:solidFill>
                  <a:schemeClr val="tx1"/>
                </a:solidFill>
                <a:latin typeface="Times New Roman" panose="02020603050405020304" pitchFamily="18" charset="0"/>
                <a:cs typeface="Times New Roman" panose="02020603050405020304" pitchFamily="18" charset="0"/>
              </a:rPr>
              <a:t>: 25 ore settimanali</a:t>
            </a:r>
          </a:p>
          <a:p>
            <a:pPr algn="just"/>
            <a:r>
              <a:rPr lang="it-IT" sz="1600" b="1" dirty="0">
                <a:solidFill>
                  <a:schemeClr val="tx1"/>
                </a:solidFill>
                <a:latin typeface="Times New Roman" panose="02020603050405020304" pitchFamily="18" charset="0"/>
                <a:cs typeface="Times New Roman" panose="02020603050405020304" pitchFamily="18" charset="0"/>
              </a:rPr>
              <a:t>Scuola Primaria</a:t>
            </a:r>
            <a:r>
              <a:rPr lang="it-IT" sz="1600" dirty="0">
                <a:solidFill>
                  <a:schemeClr val="tx1"/>
                </a:solidFill>
                <a:latin typeface="Times New Roman" panose="02020603050405020304" pitchFamily="18" charset="0"/>
                <a:cs typeface="Times New Roman" panose="02020603050405020304" pitchFamily="18" charset="0"/>
              </a:rPr>
              <a:t>: 22 ore settimanali + 2 di programmazione settimanali</a:t>
            </a:r>
          </a:p>
          <a:p>
            <a:pPr algn="just"/>
            <a:r>
              <a:rPr lang="it-IT" sz="1600" b="1" dirty="0">
                <a:solidFill>
                  <a:schemeClr val="tx1"/>
                </a:solidFill>
                <a:latin typeface="Times New Roman" panose="02020603050405020304" pitchFamily="18" charset="0"/>
                <a:cs typeface="Times New Roman" panose="02020603050405020304" pitchFamily="18" charset="0"/>
              </a:rPr>
              <a:t>Scuola secondaria di primo e secondo grado</a:t>
            </a:r>
            <a:r>
              <a:rPr lang="it-IT" sz="1600" dirty="0">
                <a:solidFill>
                  <a:schemeClr val="tx1"/>
                </a:solidFill>
                <a:latin typeface="Times New Roman" panose="02020603050405020304" pitchFamily="18" charset="0"/>
                <a:cs typeface="Times New Roman" panose="02020603050405020304" pitchFamily="18" charset="0"/>
              </a:rPr>
              <a:t>: 18 ore settimanali </a:t>
            </a:r>
          </a:p>
          <a:p>
            <a:pPr algn="just"/>
            <a:r>
              <a:rPr lang="it-IT" sz="1800" dirty="0">
                <a:solidFill>
                  <a:schemeClr val="tx1"/>
                </a:solidFill>
                <a:latin typeface="Times New Roman" panose="02020603050405020304" pitchFamily="18" charset="0"/>
                <a:cs typeface="Times New Roman" panose="02020603050405020304" pitchFamily="18" charset="0"/>
              </a:rPr>
              <a:t>La distribuzione interna dell’orario va concordata con i colleghi e approvata dal consiglio di classe o interclasse</a:t>
            </a:r>
          </a:p>
          <a:p>
            <a:pPr algn="just"/>
            <a:r>
              <a:rPr lang="it-IT" sz="1800" dirty="0">
                <a:solidFill>
                  <a:schemeClr val="tx1"/>
                </a:solidFill>
              </a:rPr>
              <a:t>L’orario deve essere sempre </a:t>
            </a:r>
            <a:r>
              <a:rPr lang="it-IT" sz="1800" b="1" dirty="0">
                <a:solidFill>
                  <a:schemeClr val="tx1"/>
                </a:solidFill>
              </a:rPr>
              <a:t>ben </a:t>
            </a:r>
            <a:r>
              <a:rPr lang="it-IT" sz="1800" dirty="0">
                <a:solidFill>
                  <a:schemeClr val="tx1"/>
                </a:solidFill>
              </a:rPr>
              <a:t>visibile e Qualsiasi </a:t>
            </a:r>
            <a:r>
              <a:rPr lang="it-IT" sz="1800" b="1" dirty="0">
                <a:solidFill>
                  <a:schemeClr val="tx1"/>
                </a:solidFill>
              </a:rPr>
              <a:t>variazione di orario </a:t>
            </a:r>
            <a:r>
              <a:rPr lang="it-IT" sz="1800" dirty="0">
                <a:solidFill>
                  <a:schemeClr val="tx1"/>
                </a:solidFill>
              </a:rPr>
              <a:t>deve essere sempre concordata con il Dirigente Scolastico o con i suoi collaboratori o con il Referente per gli alunni con disabilità e comunicata tempestivamente per iscritto con indicazione del periodo, dell’orario vecchio e dell’orario nuovo.</a:t>
            </a:r>
            <a:endParaRPr lang="it-IT"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290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48F35-8309-4826-A349-B0C161907319}"/>
              </a:ext>
            </a:extLst>
          </p:cNvPr>
          <p:cNvSpPr>
            <a:spLocks noGrp="1"/>
          </p:cNvSpPr>
          <p:nvPr>
            <p:ph type="title"/>
          </p:nvPr>
        </p:nvSpPr>
        <p:spPr>
          <a:xfrm>
            <a:off x="913774" y="398999"/>
            <a:ext cx="10364451" cy="988214"/>
          </a:xfrm>
        </p:spPr>
        <p:txBody>
          <a:bodyPr>
            <a:normAutofit/>
          </a:bodyPr>
          <a:lstStyle/>
          <a:p>
            <a:r>
              <a:rPr lang="it-IT" b="1" dirty="0">
                <a:solidFill>
                  <a:srgbClr val="00B050"/>
                </a:solidFill>
              </a:rPr>
              <a:t>Percorsi didattici e programmazione</a:t>
            </a:r>
          </a:p>
        </p:txBody>
      </p:sp>
      <p:sp>
        <p:nvSpPr>
          <p:cNvPr id="4" name="Rettangolo 3">
            <a:extLst>
              <a:ext uri="{FF2B5EF4-FFF2-40B4-BE49-F238E27FC236}">
                <a16:creationId xmlns:a16="http://schemas.microsoft.com/office/drawing/2014/main" id="{D40B5F6C-A7A8-40BD-A06E-AD4A54AFE9A6}"/>
              </a:ext>
            </a:extLst>
          </p:cNvPr>
          <p:cNvSpPr/>
          <p:nvPr/>
        </p:nvSpPr>
        <p:spPr>
          <a:xfrm>
            <a:off x="1110343" y="1641101"/>
            <a:ext cx="10667800" cy="3416320"/>
          </a:xfrm>
          <a:prstGeom prst="rect">
            <a:avLst/>
          </a:prstGeom>
        </p:spPr>
        <p:txBody>
          <a:bodyPr wrap="square">
            <a:spAutoFit/>
          </a:bodyPr>
          <a:lstStyle/>
          <a:p>
            <a:pPr algn="ctr"/>
            <a:r>
              <a:rPr lang="it-IT" sz="2400" b="1" dirty="0">
                <a:solidFill>
                  <a:srgbClr val="FF0000"/>
                </a:solidFill>
                <a:latin typeface="SourceCodePro-Bold"/>
              </a:rPr>
              <a:t>PROGRAMMAZIONE PER OBIETTIVI MINIMI</a:t>
            </a:r>
          </a:p>
          <a:p>
            <a:pPr algn="just"/>
            <a:endParaRPr lang="it-IT" sz="2400" b="1" dirty="0">
              <a:solidFill>
                <a:srgbClr val="FF0000"/>
              </a:solidFill>
              <a:latin typeface="SourceCodePro-Bold"/>
            </a:endParaRPr>
          </a:p>
          <a:p>
            <a:pPr algn="just"/>
            <a:r>
              <a:rPr lang="it-IT" sz="2800" dirty="0">
                <a:latin typeface="Times New Roman" panose="02020603050405020304" pitchFamily="18" charset="0"/>
                <a:cs typeface="Times New Roman" panose="02020603050405020304" pitchFamily="18" charset="0"/>
              </a:rPr>
              <a:t>E’ possibile prevedere: </a:t>
            </a:r>
          </a:p>
          <a:p>
            <a:pPr algn="just"/>
            <a:r>
              <a:rPr lang="it-IT" sz="2800" dirty="0">
                <a:latin typeface="Times New Roman" panose="02020603050405020304" pitchFamily="18" charset="0"/>
                <a:cs typeface="Times New Roman" panose="02020603050405020304" pitchFamily="18" charset="0"/>
              </a:rPr>
              <a:t>1. Un </a:t>
            </a:r>
            <a:r>
              <a:rPr lang="it-IT" sz="2800" b="1" dirty="0">
                <a:latin typeface="Times New Roman" panose="02020603050405020304" pitchFamily="18" charset="0"/>
                <a:cs typeface="Times New Roman" panose="02020603050405020304" pitchFamily="18" charset="0"/>
              </a:rPr>
              <a:t>programma minimo</a:t>
            </a:r>
            <a:r>
              <a:rPr lang="it-IT" sz="2800" dirty="0">
                <a:latin typeface="Times New Roman" panose="02020603050405020304" pitchFamily="18" charset="0"/>
                <a:cs typeface="Times New Roman" panose="02020603050405020304" pitchFamily="18" charset="0"/>
              </a:rPr>
              <a:t>, con la ricerca dei contenuti essenziali delle discipline</a:t>
            </a:r>
          </a:p>
          <a:p>
            <a:pPr algn="just"/>
            <a:r>
              <a:rPr lang="it-IT" sz="2800" dirty="0">
                <a:latin typeface="Times New Roman" panose="02020603050405020304" pitchFamily="18" charset="0"/>
                <a:cs typeface="Times New Roman" panose="02020603050405020304" pitchFamily="18" charset="0"/>
              </a:rPr>
              <a:t>2. Un </a:t>
            </a:r>
            <a:r>
              <a:rPr lang="it-IT" sz="2800" b="1" dirty="0">
                <a:latin typeface="Times New Roman" panose="02020603050405020304" pitchFamily="18" charset="0"/>
                <a:cs typeface="Times New Roman" panose="02020603050405020304" pitchFamily="18" charset="0"/>
              </a:rPr>
              <a:t>programma equipollente </a:t>
            </a:r>
            <a:r>
              <a:rPr lang="it-IT" sz="2800" dirty="0">
                <a:latin typeface="Times New Roman" panose="02020603050405020304" pitchFamily="18" charset="0"/>
                <a:cs typeface="Times New Roman" panose="02020603050405020304" pitchFamily="18" charset="0"/>
              </a:rPr>
              <a:t>con la riduzione parziale e/o sostituzione dei contenuti, ricercando la medesima valenza formativa</a:t>
            </a:r>
          </a:p>
          <a:p>
            <a:pPr algn="just"/>
            <a:r>
              <a:rPr lang="it-IT" sz="2800" dirty="0">
                <a:latin typeface="Times New Roman" panose="02020603050405020304" pitchFamily="18" charset="0"/>
                <a:cs typeface="Times New Roman" panose="02020603050405020304" pitchFamily="18" charset="0"/>
              </a:rPr>
              <a:t>(art. 318 del </a:t>
            </a:r>
            <a:r>
              <a:rPr lang="it-IT" sz="2800" dirty="0" err="1">
                <a:latin typeface="Times New Roman" panose="02020603050405020304" pitchFamily="18" charset="0"/>
                <a:cs typeface="Times New Roman" panose="02020603050405020304" pitchFamily="18" charset="0"/>
              </a:rPr>
              <a:t>D.L.vo</a:t>
            </a:r>
            <a:r>
              <a:rPr lang="it-IT" sz="2800" dirty="0">
                <a:latin typeface="Times New Roman" panose="02020603050405020304" pitchFamily="18" charset="0"/>
                <a:cs typeface="Times New Roman" panose="02020603050405020304" pitchFamily="18" charset="0"/>
              </a:rPr>
              <a:t> 297/1994).</a:t>
            </a:r>
          </a:p>
        </p:txBody>
      </p:sp>
    </p:spTree>
    <p:extLst>
      <p:ext uri="{BB962C8B-B14F-4D97-AF65-F5344CB8AC3E}">
        <p14:creationId xmlns:p14="http://schemas.microsoft.com/office/powerpoint/2010/main" val="18054236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48F35-8309-4826-A349-B0C161907319}"/>
              </a:ext>
            </a:extLst>
          </p:cNvPr>
          <p:cNvSpPr>
            <a:spLocks noGrp="1"/>
          </p:cNvSpPr>
          <p:nvPr>
            <p:ph type="title"/>
          </p:nvPr>
        </p:nvSpPr>
        <p:spPr>
          <a:xfrm>
            <a:off x="913774" y="398999"/>
            <a:ext cx="10364451" cy="988214"/>
          </a:xfrm>
        </p:spPr>
        <p:txBody>
          <a:bodyPr>
            <a:normAutofit/>
          </a:bodyPr>
          <a:lstStyle/>
          <a:p>
            <a:r>
              <a:rPr lang="it-IT" b="1" dirty="0">
                <a:solidFill>
                  <a:srgbClr val="00B050"/>
                </a:solidFill>
              </a:rPr>
              <a:t>Percorsi didattici e programmazione</a:t>
            </a:r>
          </a:p>
        </p:txBody>
      </p:sp>
      <p:sp>
        <p:nvSpPr>
          <p:cNvPr id="4" name="Rettangolo 3">
            <a:extLst>
              <a:ext uri="{FF2B5EF4-FFF2-40B4-BE49-F238E27FC236}">
                <a16:creationId xmlns:a16="http://schemas.microsoft.com/office/drawing/2014/main" id="{D40B5F6C-A7A8-40BD-A06E-AD4A54AFE9A6}"/>
              </a:ext>
            </a:extLst>
          </p:cNvPr>
          <p:cNvSpPr/>
          <p:nvPr/>
        </p:nvSpPr>
        <p:spPr>
          <a:xfrm>
            <a:off x="504736" y="1166842"/>
            <a:ext cx="11182525" cy="4524315"/>
          </a:xfrm>
          <a:prstGeom prst="rect">
            <a:avLst/>
          </a:prstGeom>
        </p:spPr>
        <p:txBody>
          <a:bodyPr wrap="square">
            <a:spAutoFit/>
          </a:bodyPr>
          <a:lstStyle/>
          <a:p>
            <a:pPr algn="ctr"/>
            <a:r>
              <a:rPr lang="it-IT" sz="2400" b="1" dirty="0">
                <a:solidFill>
                  <a:srgbClr val="FF0000"/>
                </a:solidFill>
                <a:latin typeface="SourceCodePro-Bold"/>
              </a:rPr>
              <a:t>LE PROVE EQUIPOLLENTI</a:t>
            </a:r>
          </a:p>
          <a:p>
            <a:pPr algn="just"/>
            <a:r>
              <a:rPr lang="it-IT" sz="2400" dirty="0"/>
              <a:t>Sia per le verifiche che vengono effettuate durante l’anno scolastico, sia per le prove che vengono effettuate in sede d’esame, possono essere predisposte prove equipollenti, che verifichino la preparazione culturale e professionale.</a:t>
            </a:r>
          </a:p>
          <a:p>
            <a:pPr algn="just"/>
            <a:r>
              <a:rPr lang="it-IT" sz="2400" dirty="0">
                <a:solidFill>
                  <a:srgbClr val="FF0000"/>
                </a:solidFill>
                <a:latin typeface="SourceCodePro-Bold"/>
              </a:rPr>
              <a:t>Possono prevedere: </a:t>
            </a:r>
          </a:p>
          <a:p>
            <a:pPr algn="just"/>
            <a:r>
              <a:rPr lang="it-IT" sz="2400" b="1" dirty="0"/>
              <a:t>MEZZI DIVERSI</a:t>
            </a:r>
            <a:r>
              <a:rPr lang="it-IT" sz="2400" dirty="0"/>
              <a:t>: le prove possono essere ad esempio svolte con l’ausilio di apparecchiature informatiche (Commi 7e 8 dell’art. 15 O.M. n. 90 del 21/5/ 2001)</a:t>
            </a:r>
          </a:p>
          <a:p>
            <a:pPr algn="just"/>
            <a:r>
              <a:rPr lang="it-IT" sz="2400" b="1" dirty="0"/>
              <a:t>MODALITA’ DIVERSE</a:t>
            </a:r>
            <a:r>
              <a:rPr lang="it-IT" sz="2400" dirty="0"/>
              <a:t>: il Consiglio di Classe può predisporre prove utilizzando modalità diverse: es. Prove strutturate, risposta multipla, Vero/Falso, ecc. </a:t>
            </a:r>
            <a:r>
              <a:rPr lang="de-DE" sz="2400" dirty="0"/>
              <a:t>(D.M. 26/8/81, art. 16 L. 104/92)</a:t>
            </a:r>
          </a:p>
          <a:p>
            <a:pPr algn="just"/>
            <a:r>
              <a:rPr lang="it-IT" sz="2400" b="1" dirty="0"/>
              <a:t>Tempi più lunghi nelle prove scritte </a:t>
            </a:r>
            <a:r>
              <a:rPr lang="it-IT" sz="2400" dirty="0"/>
              <a:t>(comma 9 art. 15 dell’O.M. 90, comma 3 dell’art. 318 del </a:t>
            </a:r>
            <a:r>
              <a:rPr lang="it-IT" sz="2400" dirty="0" err="1"/>
              <a:t>D.L.vo</a:t>
            </a:r>
            <a:r>
              <a:rPr lang="it-IT" sz="2400" dirty="0"/>
              <a:t> n. 297/94)</a:t>
            </a:r>
            <a:endParaRPr lang="it-IT" sz="2400" dirty="0">
              <a:solidFill>
                <a:srgbClr val="FF0000"/>
              </a:solidFill>
              <a:latin typeface="SourceCodePro-Bold"/>
            </a:endParaRPr>
          </a:p>
        </p:txBody>
      </p:sp>
    </p:spTree>
    <p:extLst>
      <p:ext uri="{BB962C8B-B14F-4D97-AF65-F5344CB8AC3E}">
        <p14:creationId xmlns:p14="http://schemas.microsoft.com/office/powerpoint/2010/main" val="34651275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48F35-8309-4826-A349-B0C161907319}"/>
              </a:ext>
            </a:extLst>
          </p:cNvPr>
          <p:cNvSpPr>
            <a:spLocks noGrp="1"/>
          </p:cNvSpPr>
          <p:nvPr>
            <p:ph type="title"/>
          </p:nvPr>
        </p:nvSpPr>
        <p:spPr>
          <a:xfrm>
            <a:off x="913774" y="398999"/>
            <a:ext cx="10364451" cy="988214"/>
          </a:xfrm>
        </p:spPr>
        <p:txBody>
          <a:bodyPr>
            <a:normAutofit/>
          </a:bodyPr>
          <a:lstStyle/>
          <a:p>
            <a:r>
              <a:rPr lang="it-IT" b="1" dirty="0">
                <a:solidFill>
                  <a:srgbClr val="00B050"/>
                </a:solidFill>
              </a:rPr>
              <a:t>Percorsi didattici e programmazione</a:t>
            </a:r>
          </a:p>
        </p:txBody>
      </p:sp>
      <p:sp>
        <p:nvSpPr>
          <p:cNvPr id="4" name="Rettangolo 3">
            <a:extLst>
              <a:ext uri="{FF2B5EF4-FFF2-40B4-BE49-F238E27FC236}">
                <a16:creationId xmlns:a16="http://schemas.microsoft.com/office/drawing/2014/main" id="{D40B5F6C-A7A8-40BD-A06E-AD4A54AFE9A6}"/>
              </a:ext>
            </a:extLst>
          </p:cNvPr>
          <p:cNvSpPr/>
          <p:nvPr/>
        </p:nvSpPr>
        <p:spPr>
          <a:xfrm>
            <a:off x="496347" y="1482070"/>
            <a:ext cx="11199303" cy="4401205"/>
          </a:xfrm>
          <a:prstGeom prst="rect">
            <a:avLst/>
          </a:prstGeom>
        </p:spPr>
        <p:txBody>
          <a:bodyPr wrap="square">
            <a:spAutoFit/>
          </a:bodyPr>
          <a:lstStyle/>
          <a:p>
            <a:pPr algn="ctr"/>
            <a:r>
              <a:rPr lang="it-IT" sz="2800" b="1" dirty="0">
                <a:solidFill>
                  <a:srgbClr val="FF0000"/>
                </a:solidFill>
                <a:latin typeface="SourceCodePro-Bold"/>
              </a:rPr>
              <a:t>LE PROVE EQUIPOLLENTI</a:t>
            </a:r>
          </a:p>
          <a:p>
            <a:pPr algn="just"/>
            <a:r>
              <a:rPr lang="it-IT" sz="2800" b="1" dirty="0"/>
              <a:t>Per l’ultima classe della secondaria superiore</a:t>
            </a:r>
          </a:p>
          <a:p>
            <a:pPr algn="just"/>
            <a:r>
              <a:rPr lang="it-IT" sz="2800" dirty="0"/>
              <a:t>CONTENUTI DIFFERENTI DA QUELLI PROPOSTI DAL MINISTERO: il Consiglio di Classe entro il 15 Maggio predispone una prova studiata ad hoc o trasforma le prove del Ministero in sede d’esame (la mattina stessa)- parere del Consiglio di Stato n. 348/91</a:t>
            </a:r>
          </a:p>
          <a:p>
            <a:pPr algn="just"/>
            <a:endParaRPr lang="it-IT" sz="2800" b="1" dirty="0">
              <a:solidFill>
                <a:srgbClr val="FF0000"/>
              </a:solidFill>
              <a:latin typeface="SourceCodePro-Bold"/>
            </a:endParaRPr>
          </a:p>
          <a:p>
            <a:pPr algn="just"/>
            <a:r>
              <a:rPr lang="it-IT" sz="2800" b="1" dirty="0"/>
              <a:t>Gli alunni partecipano a pieno titolo agli esami di qualifica e di stato e acquisiscono il titolo di Studio (comma 9 art. 15 dell’O.M. 90, comma 3 dell’art. 318 del </a:t>
            </a:r>
            <a:r>
              <a:rPr lang="it-IT" sz="2800" b="1" dirty="0" err="1"/>
              <a:t>D.L.vo</a:t>
            </a:r>
            <a:r>
              <a:rPr lang="it-IT" sz="2800" b="1" dirty="0"/>
              <a:t> n. 297/94)</a:t>
            </a:r>
            <a:endParaRPr lang="it-IT" sz="2800" b="1" dirty="0">
              <a:solidFill>
                <a:srgbClr val="FF0000"/>
              </a:solidFill>
              <a:latin typeface="SourceCodePro-Bold"/>
            </a:endParaRPr>
          </a:p>
        </p:txBody>
      </p:sp>
    </p:spTree>
    <p:extLst>
      <p:ext uri="{BB962C8B-B14F-4D97-AF65-F5344CB8AC3E}">
        <p14:creationId xmlns:p14="http://schemas.microsoft.com/office/powerpoint/2010/main" val="1138249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48F35-8309-4826-A349-B0C161907319}"/>
              </a:ext>
            </a:extLst>
          </p:cNvPr>
          <p:cNvSpPr>
            <a:spLocks noGrp="1"/>
          </p:cNvSpPr>
          <p:nvPr>
            <p:ph type="title"/>
          </p:nvPr>
        </p:nvSpPr>
        <p:spPr>
          <a:xfrm>
            <a:off x="913774" y="398999"/>
            <a:ext cx="10364451" cy="988214"/>
          </a:xfrm>
        </p:spPr>
        <p:txBody>
          <a:bodyPr>
            <a:normAutofit/>
          </a:bodyPr>
          <a:lstStyle/>
          <a:p>
            <a:r>
              <a:rPr lang="it-IT" b="1" dirty="0">
                <a:solidFill>
                  <a:srgbClr val="00B050"/>
                </a:solidFill>
              </a:rPr>
              <a:t>Percorsi didattici e programmazione</a:t>
            </a:r>
          </a:p>
        </p:txBody>
      </p:sp>
      <p:sp>
        <p:nvSpPr>
          <p:cNvPr id="4" name="Rettangolo 3">
            <a:extLst>
              <a:ext uri="{FF2B5EF4-FFF2-40B4-BE49-F238E27FC236}">
                <a16:creationId xmlns:a16="http://schemas.microsoft.com/office/drawing/2014/main" id="{D40B5F6C-A7A8-40BD-A06E-AD4A54AFE9A6}"/>
              </a:ext>
            </a:extLst>
          </p:cNvPr>
          <p:cNvSpPr/>
          <p:nvPr/>
        </p:nvSpPr>
        <p:spPr>
          <a:xfrm>
            <a:off x="385894" y="1318022"/>
            <a:ext cx="11195680" cy="4062651"/>
          </a:xfrm>
          <a:prstGeom prst="rect">
            <a:avLst/>
          </a:prstGeom>
        </p:spPr>
        <p:txBody>
          <a:bodyPr wrap="square">
            <a:spAutoFit/>
          </a:bodyPr>
          <a:lstStyle/>
          <a:p>
            <a:pPr algn="ctr"/>
            <a:r>
              <a:rPr lang="it-IT" sz="2400" b="1" dirty="0">
                <a:solidFill>
                  <a:srgbClr val="FF0000"/>
                </a:solidFill>
                <a:latin typeface="SourceCodePro-Bold"/>
              </a:rPr>
              <a:t>PROGRAMMAZIONE DIFFERENZIATA</a:t>
            </a:r>
          </a:p>
          <a:p>
            <a:endParaRPr lang="it-IT" b="1" dirty="0"/>
          </a:p>
          <a:p>
            <a:r>
              <a:rPr lang="it-IT" sz="2800" b="1" dirty="0"/>
              <a:t>E’ necessario il consenso della famiglia</a:t>
            </a:r>
          </a:p>
          <a:p>
            <a:endParaRPr lang="it-IT" sz="2000" b="1" dirty="0">
              <a:solidFill>
                <a:srgbClr val="FF0000"/>
              </a:solidFill>
              <a:latin typeface="SourceCodePro-Bold"/>
            </a:endParaRPr>
          </a:p>
          <a:p>
            <a:pPr marL="342900" indent="-342900" algn="just">
              <a:buFont typeface="Wingdings" panose="05000000000000000000" pitchFamily="2" charset="2"/>
              <a:buChar char="v"/>
            </a:pPr>
            <a:r>
              <a:rPr lang="it-IT" sz="2400" dirty="0"/>
              <a:t>Il Consiglio di Classe deve dare immediata comunicazione scritta alla famiglia, fissando un termine per manifestare un formale assenso. In caso di mancata risposta si intende accettata dalla famiglia la valutazione differenziata. In caso di diniego scritto, l’alunno deve seguire la programmazione di classe.</a:t>
            </a:r>
          </a:p>
          <a:p>
            <a:pPr marL="342900" indent="-342900" algn="just">
              <a:buFont typeface="Wingdings" panose="05000000000000000000" pitchFamily="2" charset="2"/>
              <a:buChar char="v"/>
            </a:pPr>
            <a:r>
              <a:rPr lang="it-IT" sz="2400" dirty="0"/>
              <a:t>La programmazione differenziata consiste in un piano di lavoro personalizzato per l’alunno, stilato da ogni docente del </a:t>
            </a:r>
            <a:r>
              <a:rPr lang="it-IT" sz="2400" dirty="0" err="1"/>
              <a:t>C.d.C</a:t>
            </a:r>
            <a:r>
              <a:rPr lang="it-IT" sz="2400" dirty="0"/>
              <a:t>. per ogni singola materia, sulla base del P.E.I.</a:t>
            </a:r>
          </a:p>
          <a:p>
            <a:pPr marL="342900" indent="-342900" algn="just">
              <a:buFont typeface="Wingdings" panose="05000000000000000000" pitchFamily="2" charset="2"/>
              <a:buChar char="v"/>
            </a:pPr>
            <a:r>
              <a:rPr lang="it-IT" sz="2400" dirty="0"/>
              <a:t>Gli alunni vengono valutati con voti che sono relativi unicamente al P.E.I.</a:t>
            </a:r>
            <a:endParaRPr lang="it-IT" sz="2400" dirty="0">
              <a:solidFill>
                <a:srgbClr val="FF0000"/>
              </a:solidFill>
              <a:latin typeface="SourceCodePro-Bold"/>
            </a:endParaRPr>
          </a:p>
        </p:txBody>
      </p:sp>
    </p:spTree>
    <p:extLst>
      <p:ext uri="{BB962C8B-B14F-4D97-AF65-F5344CB8AC3E}">
        <p14:creationId xmlns:p14="http://schemas.microsoft.com/office/powerpoint/2010/main" val="3075624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48F35-8309-4826-A349-B0C161907319}"/>
              </a:ext>
            </a:extLst>
          </p:cNvPr>
          <p:cNvSpPr>
            <a:spLocks noGrp="1"/>
          </p:cNvSpPr>
          <p:nvPr>
            <p:ph type="title"/>
          </p:nvPr>
        </p:nvSpPr>
        <p:spPr>
          <a:xfrm>
            <a:off x="913774" y="398999"/>
            <a:ext cx="10364451" cy="988214"/>
          </a:xfrm>
        </p:spPr>
        <p:txBody>
          <a:bodyPr>
            <a:normAutofit/>
          </a:bodyPr>
          <a:lstStyle/>
          <a:p>
            <a:r>
              <a:rPr lang="it-IT" b="1" dirty="0">
                <a:solidFill>
                  <a:srgbClr val="00B050"/>
                </a:solidFill>
              </a:rPr>
              <a:t>Percorsi didattici e programmazione</a:t>
            </a:r>
          </a:p>
        </p:txBody>
      </p:sp>
      <p:sp>
        <p:nvSpPr>
          <p:cNvPr id="4" name="Rettangolo 3">
            <a:extLst>
              <a:ext uri="{FF2B5EF4-FFF2-40B4-BE49-F238E27FC236}">
                <a16:creationId xmlns:a16="http://schemas.microsoft.com/office/drawing/2014/main" id="{D40B5F6C-A7A8-40BD-A06E-AD4A54AFE9A6}"/>
              </a:ext>
            </a:extLst>
          </p:cNvPr>
          <p:cNvSpPr/>
          <p:nvPr/>
        </p:nvSpPr>
        <p:spPr>
          <a:xfrm>
            <a:off x="1110343" y="1641101"/>
            <a:ext cx="10667800" cy="3970318"/>
          </a:xfrm>
          <a:prstGeom prst="rect">
            <a:avLst/>
          </a:prstGeom>
        </p:spPr>
        <p:txBody>
          <a:bodyPr wrap="square">
            <a:spAutoFit/>
          </a:bodyPr>
          <a:lstStyle/>
          <a:p>
            <a:pPr algn="ctr"/>
            <a:r>
              <a:rPr lang="it-IT" sz="2800" b="1" dirty="0">
                <a:solidFill>
                  <a:srgbClr val="FF0000"/>
                </a:solidFill>
                <a:latin typeface="SourceCodePro-Bold"/>
              </a:rPr>
              <a:t>PROGRAMMAZIONE DIFFERENZIATA</a:t>
            </a:r>
          </a:p>
          <a:p>
            <a:pPr algn="just"/>
            <a:r>
              <a:rPr lang="it-IT" sz="2800" dirty="0"/>
              <a:t>Per gli alunni che seguono un Piano Educativo Individualizzato differenziato, si aggiunge, nelle certificazioni rilasciate, l’indicazione che la votazione è riferita al P.E.I. e non ai programmi ministeriali.</a:t>
            </a:r>
          </a:p>
          <a:p>
            <a:pPr algn="just"/>
            <a:r>
              <a:rPr lang="it-IT" sz="2800" dirty="0"/>
              <a:t>Tali voti hanno valore legale solo ai fini della prosecuzione degli studi.</a:t>
            </a:r>
          </a:p>
          <a:p>
            <a:pPr algn="just"/>
            <a:endParaRPr lang="it-IT" sz="2800" dirty="0"/>
          </a:p>
          <a:p>
            <a:pPr algn="just"/>
            <a:r>
              <a:rPr lang="it-IT" sz="2800" dirty="0"/>
              <a:t>Possono partecipare agli esami di qualifica e di stato, svolgendo prove differenziate finalizzate al conseguimento di un attestato </a:t>
            </a:r>
            <a:r>
              <a:rPr lang="en-US" sz="2800" dirty="0"/>
              <a:t>(comma 6 art. 15 O.M. </a:t>
            </a:r>
            <a:r>
              <a:rPr lang="it-IT" sz="2800" dirty="0"/>
              <a:t>90 del 21/5/2001)</a:t>
            </a:r>
          </a:p>
        </p:txBody>
      </p:sp>
    </p:spTree>
    <p:extLst>
      <p:ext uri="{BB962C8B-B14F-4D97-AF65-F5344CB8AC3E}">
        <p14:creationId xmlns:p14="http://schemas.microsoft.com/office/powerpoint/2010/main" val="36763061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48F35-8309-4826-A349-B0C161907319}"/>
              </a:ext>
            </a:extLst>
          </p:cNvPr>
          <p:cNvSpPr>
            <a:spLocks noGrp="1"/>
          </p:cNvSpPr>
          <p:nvPr>
            <p:ph type="title"/>
          </p:nvPr>
        </p:nvSpPr>
        <p:spPr>
          <a:xfrm>
            <a:off x="913774" y="398999"/>
            <a:ext cx="10364451" cy="988214"/>
          </a:xfrm>
        </p:spPr>
        <p:txBody>
          <a:bodyPr>
            <a:normAutofit/>
          </a:bodyPr>
          <a:lstStyle/>
          <a:p>
            <a:r>
              <a:rPr lang="it-IT" b="1" dirty="0">
                <a:solidFill>
                  <a:srgbClr val="00B050"/>
                </a:solidFill>
              </a:rPr>
              <a:t>Percorsi didattici e programmazione</a:t>
            </a:r>
          </a:p>
        </p:txBody>
      </p:sp>
      <p:sp>
        <p:nvSpPr>
          <p:cNvPr id="5" name="Rettangolo 4">
            <a:extLst>
              <a:ext uri="{FF2B5EF4-FFF2-40B4-BE49-F238E27FC236}">
                <a16:creationId xmlns:a16="http://schemas.microsoft.com/office/drawing/2014/main" id="{B6ABA34E-7A6D-4376-8F2D-E5BC192825F6}"/>
              </a:ext>
            </a:extLst>
          </p:cNvPr>
          <p:cNvSpPr/>
          <p:nvPr/>
        </p:nvSpPr>
        <p:spPr>
          <a:xfrm>
            <a:off x="1510018" y="2413338"/>
            <a:ext cx="9831898" cy="2246769"/>
          </a:xfrm>
          <a:prstGeom prst="rect">
            <a:avLst/>
          </a:prstGeom>
        </p:spPr>
        <p:txBody>
          <a:bodyPr wrap="square">
            <a:spAutoFit/>
          </a:bodyPr>
          <a:lstStyle/>
          <a:p>
            <a:pPr algn="just"/>
            <a:r>
              <a:rPr lang="it-IT" sz="2800" b="1" dirty="0">
                <a:solidFill>
                  <a:srgbClr val="212121"/>
                </a:solidFill>
                <a:latin typeface="AmaticSC-Bold"/>
              </a:rPr>
              <a:t>POICHÉ AL CENTRO DELL’ATTIVITÀ SCOLASTICA RIMANE SEMPRE E COMUNQUE L’ALUNNO E IL SUO PROGETTO DI VITA E’ POSSIBILE CAMBIARE, NEL PERCORSO SCOLASTICO, LA PROGRAMMAZIONE DA DIFFERENZIATA IN OBIETTIVI MINIMI E VICEVERSA</a:t>
            </a:r>
            <a:endParaRPr lang="it-IT" sz="2800" dirty="0"/>
          </a:p>
        </p:txBody>
      </p:sp>
    </p:spTree>
    <p:extLst>
      <p:ext uri="{BB962C8B-B14F-4D97-AF65-F5344CB8AC3E}">
        <p14:creationId xmlns:p14="http://schemas.microsoft.com/office/powerpoint/2010/main" val="40064123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48F35-8309-4826-A349-B0C161907319}"/>
              </a:ext>
            </a:extLst>
          </p:cNvPr>
          <p:cNvSpPr>
            <a:spLocks noGrp="1"/>
          </p:cNvSpPr>
          <p:nvPr>
            <p:ph type="title"/>
          </p:nvPr>
        </p:nvSpPr>
        <p:spPr>
          <a:xfrm>
            <a:off x="913774" y="398999"/>
            <a:ext cx="10364451" cy="988214"/>
          </a:xfrm>
        </p:spPr>
        <p:txBody>
          <a:bodyPr/>
          <a:lstStyle/>
          <a:p>
            <a:r>
              <a:rPr lang="it-IT" dirty="0">
                <a:solidFill>
                  <a:srgbClr val="00B050"/>
                </a:solidFill>
              </a:rPr>
              <a:t>DIDATTICA PERSONALIZZATA E INDIVIDUALIZZATA</a:t>
            </a:r>
          </a:p>
        </p:txBody>
      </p:sp>
      <p:sp>
        <p:nvSpPr>
          <p:cNvPr id="4" name="Rettangolo 3">
            <a:extLst>
              <a:ext uri="{FF2B5EF4-FFF2-40B4-BE49-F238E27FC236}">
                <a16:creationId xmlns:a16="http://schemas.microsoft.com/office/drawing/2014/main" id="{D40B5F6C-A7A8-40BD-A06E-AD4A54AFE9A6}"/>
              </a:ext>
            </a:extLst>
          </p:cNvPr>
          <p:cNvSpPr/>
          <p:nvPr/>
        </p:nvSpPr>
        <p:spPr>
          <a:xfrm>
            <a:off x="1110343" y="1641101"/>
            <a:ext cx="5303520" cy="3785652"/>
          </a:xfrm>
          <a:prstGeom prst="rect">
            <a:avLst/>
          </a:prstGeom>
        </p:spPr>
        <p:txBody>
          <a:bodyPr wrap="square">
            <a:spAutoFit/>
          </a:bodyPr>
          <a:lstStyle/>
          <a:p>
            <a:pPr algn="just"/>
            <a:r>
              <a:rPr lang="it-IT" sz="2400" b="1" dirty="0">
                <a:solidFill>
                  <a:srgbClr val="FF0000"/>
                </a:solidFill>
                <a:latin typeface="SourceCodePro-Bold"/>
              </a:rPr>
              <a:t>DIDATTICA INDIVIDUALIZZATA:</a:t>
            </a:r>
          </a:p>
          <a:p>
            <a:pPr algn="just"/>
            <a:r>
              <a:rPr lang="it-IT" sz="2400" dirty="0">
                <a:solidFill>
                  <a:srgbClr val="000000"/>
                </a:solidFill>
                <a:latin typeface="SourceCodePro-Regular"/>
              </a:rPr>
              <a:t>modula la didattica, i tempi, gli strumenti rispetto alle caratteristiche dell’alunno per potenziare determinate abilità o per acquisire specifiche competenze.</a:t>
            </a:r>
          </a:p>
          <a:p>
            <a:pPr algn="just"/>
            <a:r>
              <a:rPr lang="it-IT" sz="2400" dirty="0">
                <a:solidFill>
                  <a:srgbClr val="000000"/>
                </a:solidFill>
                <a:latin typeface="SourceCodePro-Regular"/>
              </a:rPr>
              <a:t>L’azione formativa individualizzata pone </a:t>
            </a:r>
            <a:r>
              <a:rPr lang="it-IT" sz="2400" b="1" dirty="0">
                <a:solidFill>
                  <a:srgbClr val="000000"/>
                </a:solidFill>
                <a:latin typeface="SourceCodePro-Bold"/>
              </a:rPr>
              <a:t>obiettivi comuni per tutti i componenti del gruppo classe </a:t>
            </a:r>
            <a:r>
              <a:rPr lang="it-IT" sz="2400" dirty="0">
                <a:solidFill>
                  <a:srgbClr val="000000"/>
                </a:solidFill>
                <a:latin typeface="SourceCodePro-Regular"/>
              </a:rPr>
              <a:t>con la finalità di assicurare a tutti il conseguimento delle competenze fondamentali del curricolo.</a:t>
            </a:r>
            <a:endParaRPr lang="it-IT" sz="2400" dirty="0"/>
          </a:p>
        </p:txBody>
      </p:sp>
      <p:sp>
        <p:nvSpPr>
          <p:cNvPr id="5" name="Rettangolo 4">
            <a:extLst>
              <a:ext uri="{FF2B5EF4-FFF2-40B4-BE49-F238E27FC236}">
                <a16:creationId xmlns:a16="http://schemas.microsoft.com/office/drawing/2014/main" id="{35FF4068-8CAA-4597-9A2B-2FAADB86CFE3}"/>
              </a:ext>
            </a:extLst>
          </p:cNvPr>
          <p:cNvSpPr/>
          <p:nvPr/>
        </p:nvSpPr>
        <p:spPr>
          <a:xfrm>
            <a:off x="6598707" y="1641101"/>
            <a:ext cx="4679518" cy="3416320"/>
          </a:xfrm>
          <a:prstGeom prst="rect">
            <a:avLst/>
          </a:prstGeom>
        </p:spPr>
        <p:txBody>
          <a:bodyPr wrap="square">
            <a:spAutoFit/>
          </a:bodyPr>
          <a:lstStyle/>
          <a:p>
            <a:pPr algn="just"/>
            <a:r>
              <a:rPr lang="it-IT" sz="2400" b="1" dirty="0">
                <a:solidFill>
                  <a:srgbClr val="FF0000"/>
                </a:solidFill>
                <a:latin typeface="SourceCodePro-Bold"/>
              </a:rPr>
              <a:t>DIDATTICA PERSONALIZZATA: </a:t>
            </a:r>
            <a:r>
              <a:rPr lang="it-IT" sz="2400" dirty="0">
                <a:solidFill>
                  <a:srgbClr val="000000"/>
                </a:solidFill>
                <a:latin typeface="SourceCodePro-Regular"/>
              </a:rPr>
              <a:t>ha, in più, l’obiettivo di dare a ciascun alunno l’opportunità di sviluppare al meglio le proprie potenzialità e, quindi, </a:t>
            </a:r>
            <a:r>
              <a:rPr lang="it-IT" sz="2400" b="1" dirty="0">
                <a:solidFill>
                  <a:srgbClr val="000000"/>
                </a:solidFill>
                <a:latin typeface="SourceCodePro-Bold"/>
              </a:rPr>
              <a:t>può porsi obiettivi diversi per ciascun discente, </a:t>
            </a:r>
            <a:r>
              <a:rPr lang="it-IT" sz="2400" dirty="0">
                <a:solidFill>
                  <a:srgbClr val="000000"/>
                </a:solidFill>
                <a:latin typeface="SourceCodePro-Regular"/>
              </a:rPr>
              <a:t>essendo strettamente legata alla specificità ed unicità dello studente a cui ci</a:t>
            </a:r>
          </a:p>
          <a:p>
            <a:pPr algn="just"/>
            <a:r>
              <a:rPr lang="it-IT" sz="2400" dirty="0">
                <a:solidFill>
                  <a:srgbClr val="000000"/>
                </a:solidFill>
                <a:latin typeface="SourceCodePro-Regular"/>
              </a:rPr>
              <a:t>rivolgiamo.</a:t>
            </a:r>
            <a:endParaRPr lang="it-IT" sz="2400" dirty="0"/>
          </a:p>
        </p:txBody>
      </p:sp>
      <p:sp>
        <p:nvSpPr>
          <p:cNvPr id="6" name="Freccia a destra 5">
            <a:hlinkClick r:id="rId2" action="ppaction://hlinksldjump"/>
            <a:extLst>
              <a:ext uri="{FF2B5EF4-FFF2-40B4-BE49-F238E27FC236}">
                <a16:creationId xmlns:a16="http://schemas.microsoft.com/office/drawing/2014/main" id="{D01595BD-289E-4AE4-A787-E4B95AC5163F}"/>
              </a:ext>
            </a:extLst>
          </p:cNvPr>
          <p:cNvSpPr/>
          <p:nvPr/>
        </p:nvSpPr>
        <p:spPr>
          <a:xfrm>
            <a:off x="8550031" y="5681785"/>
            <a:ext cx="359507" cy="32043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60761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20124" y="234503"/>
            <a:ext cx="10351752" cy="908797"/>
          </a:xfrm>
        </p:spPr>
        <p:txBody>
          <a:bodyPr>
            <a:normAutofit/>
          </a:bodyPr>
          <a:lstStyle/>
          <a:p>
            <a:r>
              <a:rPr lang="it-IT" b="1" dirty="0">
                <a:solidFill>
                  <a:schemeClr val="accent1">
                    <a:lumMod val="50000"/>
                  </a:schemeClr>
                </a:solidFill>
              </a:rPr>
              <a:t>METODOLOGIE E STRATEGIE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1427355"/>
            <a:ext cx="11456126" cy="3757042"/>
          </a:xfrm>
        </p:spPr>
        <p:txBody>
          <a:bodyPr>
            <a:normAutofit fontScale="40000" lnSpcReduction="20000"/>
          </a:bodyPr>
          <a:lstStyle/>
          <a:p>
            <a:r>
              <a:rPr lang="it-IT" sz="4200" b="1" dirty="0">
                <a:solidFill>
                  <a:schemeClr val="tx1"/>
                </a:solidFill>
                <a:latin typeface="Times New Roman" panose="02020603050405020304" pitchFamily="18" charset="0"/>
                <a:cs typeface="Times New Roman" panose="02020603050405020304" pitchFamily="18" charset="0"/>
              </a:rPr>
              <a:t>COME COMPORTARSI NEI CONFRONTI DELLA DISABILITA’</a:t>
            </a:r>
          </a:p>
          <a:p>
            <a:pPr algn="just"/>
            <a:r>
              <a:rPr lang="it-IT" sz="4500" dirty="0">
                <a:solidFill>
                  <a:schemeClr val="tx1"/>
                </a:solidFill>
                <a:latin typeface="Times New Roman" panose="02020603050405020304" pitchFamily="18" charset="0"/>
                <a:cs typeface="Times New Roman" panose="02020603050405020304" pitchFamily="18" charset="0"/>
              </a:rPr>
              <a:t>Nel rapportarsi con i ragazzi in difficoltà è importante ricordare che innanzitutto sono ragazzi come gli altri e che dobbiamo comportarci nel modo più naturale possibile, senza farci condizionare dalla percezione che abbiamo dell’handicap.</a:t>
            </a:r>
          </a:p>
          <a:p>
            <a:pPr algn="just"/>
            <a:r>
              <a:rPr lang="it-IT" sz="4500" dirty="0">
                <a:solidFill>
                  <a:schemeClr val="tx1"/>
                </a:solidFill>
                <a:latin typeface="Times New Roman" panose="02020603050405020304" pitchFamily="18" charset="0"/>
                <a:cs typeface="Times New Roman" panose="02020603050405020304" pitchFamily="18" charset="0"/>
              </a:rPr>
              <a:t>Spesso ci sentiamo spaventati e inadeguati rispetto a come vivono la loro condizione.</a:t>
            </a:r>
          </a:p>
          <a:p>
            <a:pPr algn="just"/>
            <a:r>
              <a:rPr lang="it-IT" sz="4500" dirty="0">
                <a:solidFill>
                  <a:schemeClr val="tx1"/>
                </a:solidFill>
                <a:latin typeface="Times New Roman" panose="02020603050405020304" pitchFamily="18" charset="0"/>
                <a:cs typeface="Times New Roman" panose="02020603050405020304" pitchFamily="18" charset="0"/>
              </a:rPr>
              <a:t>Come tutti, hanno bisogno di sincerità, chiarezza e di stabilità. Ricordiamo che tutti i ragazzi, compresi quelli in difficoltà, comprendono molto di più di quanto si possa pensare… evitare quando sono presenti di fare discorsi riferiti a loro che li potrebbero turbare. </a:t>
            </a:r>
          </a:p>
          <a:p>
            <a:pPr algn="just"/>
            <a:r>
              <a:rPr lang="it-IT" sz="4500" dirty="0">
                <a:solidFill>
                  <a:schemeClr val="tx1"/>
                </a:solidFill>
                <a:latin typeface="Times New Roman" panose="02020603050405020304" pitchFamily="18" charset="0"/>
                <a:cs typeface="Times New Roman" panose="02020603050405020304" pitchFamily="18" charset="0"/>
              </a:rPr>
              <a:t>Adottiamo il più possibile condotte sincere e coerenti.</a:t>
            </a:r>
            <a:endParaRPr lang="it-IT" sz="4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78902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20124" y="234503"/>
            <a:ext cx="10351752" cy="908797"/>
          </a:xfrm>
        </p:spPr>
        <p:txBody>
          <a:bodyPr>
            <a:normAutofit/>
          </a:bodyPr>
          <a:lstStyle/>
          <a:p>
            <a:r>
              <a:rPr lang="it-IT" b="1" dirty="0">
                <a:solidFill>
                  <a:schemeClr val="accent1">
                    <a:lumMod val="50000"/>
                  </a:schemeClr>
                </a:solidFill>
              </a:rPr>
              <a:t>METODOLOGIE E STRATEGIE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1427355"/>
            <a:ext cx="11456126" cy="4457630"/>
          </a:xfrm>
        </p:spPr>
        <p:txBody>
          <a:bodyPr>
            <a:normAutofit fontScale="25000" lnSpcReduction="20000"/>
          </a:bodyPr>
          <a:lstStyle/>
          <a:p>
            <a:r>
              <a:rPr lang="it-IT" sz="9600" b="1" dirty="0">
                <a:solidFill>
                  <a:schemeClr val="tx1"/>
                </a:solidFill>
                <a:latin typeface="Times New Roman" panose="02020603050405020304" pitchFamily="18" charset="0"/>
                <a:cs typeface="Times New Roman" panose="02020603050405020304" pitchFamily="18" charset="0"/>
              </a:rPr>
              <a:t>QUALI implicazioni operative DI FRONTE ALLE DIFFICOLTÀ?</a:t>
            </a:r>
          </a:p>
          <a:p>
            <a:endParaRPr lang="it-IT" sz="9600" b="1" dirty="0">
              <a:solidFill>
                <a:schemeClr val="tx1"/>
              </a:solidFill>
              <a:latin typeface="Times New Roman" panose="02020603050405020304" pitchFamily="18" charset="0"/>
              <a:cs typeface="Times New Roman" panose="02020603050405020304" pitchFamily="18" charset="0"/>
            </a:endParaRPr>
          </a:p>
          <a:p>
            <a:pPr algn="just"/>
            <a:r>
              <a:rPr lang="it-IT" sz="8000" b="1" dirty="0">
                <a:solidFill>
                  <a:schemeClr val="tx1"/>
                </a:solidFill>
                <a:latin typeface="Times New Roman" panose="02020603050405020304" pitchFamily="18" charset="0"/>
                <a:cs typeface="Times New Roman" panose="02020603050405020304" pitchFamily="18" charset="0"/>
              </a:rPr>
              <a:t>DIFFICOLTA’ NELLE CAPACITA’ INTELLETTIVE</a:t>
            </a:r>
            <a:r>
              <a:rPr lang="it-IT" sz="8000" dirty="0">
                <a:solidFill>
                  <a:schemeClr val="tx1"/>
                </a:solidFill>
                <a:latin typeface="Times New Roman" panose="02020603050405020304" pitchFamily="18" charset="0"/>
                <a:cs typeface="Times New Roman" panose="02020603050405020304" pitchFamily="18" charset="0"/>
              </a:rPr>
              <a:t>:</a:t>
            </a:r>
          </a:p>
          <a:p>
            <a:pPr algn="just"/>
            <a:r>
              <a:rPr lang="it-IT" sz="8000" dirty="0">
                <a:solidFill>
                  <a:schemeClr val="tx1"/>
                </a:solidFill>
                <a:latin typeface="Times New Roman" panose="02020603050405020304" pitchFamily="18" charset="0"/>
                <a:cs typeface="Times New Roman" panose="02020603050405020304" pitchFamily="18" charset="0"/>
              </a:rPr>
              <a:t>-flessibilità nell’organizzazione dei tempi dell’apprendimento.</a:t>
            </a:r>
          </a:p>
          <a:p>
            <a:pPr algn="just"/>
            <a:r>
              <a:rPr lang="it-IT" sz="8000" dirty="0">
                <a:solidFill>
                  <a:schemeClr val="tx1"/>
                </a:solidFill>
                <a:latin typeface="Times New Roman" panose="02020603050405020304" pitchFamily="18" charset="0"/>
                <a:cs typeface="Times New Roman" panose="02020603050405020304" pitchFamily="18" charset="0"/>
              </a:rPr>
              <a:t>-selezione degli obiettivi e dei contenuti</a:t>
            </a:r>
          </a:p>
          <a:p>
            <a:pPr algn="just"/>
            <a:r>
              <a:rPr lang="it-IT" sz="8000" b="1" dirty="0">
                <a:solidFill>
                  <a:schemeClr val="tx1"/>
                </a:solidFill>
                <a:latin typeface="Times New Roman" panose="02020603050405020304" pitchFamily="18" charset="0"/>
                <a:cs typeface="Times New Roman" panose="02020603050405020304" pitchFamily="18" charset="0"/>
              </a:rPr>
              <a:t>DIFFICOLTA’ NEGLI STILI COGNITIVI:</a:t>
            </a:r>
          </a:p>
          <a:p>
            <a:pPr algn="just"/>
            <a:r>
              <a:rPr lang="it-IT" sz="8000" dirty="0">
                <a:solidFill>
                  <a:schemeClr val="tx1"/>
                </a:solidFill>
                <a:latin typeface="Times New Roman" panose="02020603050405020304" pitchFamily="18" charset="0"/>
                <a:cs typeface="Times New Roman" panose="02020603050405020304" pitchFamily="18" charset="0"/>
              </a:rPr>
              <a:t>-utilizzo di modalità di mediazione didattica e di materiali diversificati</a:t>
            </a:r>
          </a:p>
          <a:p>
            <a:pPr algn="just"/>
            <a:r>
              <a:rPr lang="it-IT" sz="8000" b="1" dirty="0">
                <a:solidFill>
                  <a:schemeClr val="tx1"/>
                </a:solidFill>
                <a:latin typeface="Times New Roman" panose="02020603050405020304" pitchFamily="18" charset="0"/>
                <a:cs typeface="Times New Roman" panose="02020603050405020304" pitchFamily="18" charset="0"/>
              </a:rPr>
              <a:t>DIFFICOLTA’ NELLA PROVENIENZA CULTURALE:</a:t>
            </a:r>
          </a:p>
          <a:p>
            <a:pPr algn="just"/>
            <a:r>
              <a:rPr lang="it-IT" sz="8000" dirty="0">
                <a:solidFill>
                  <a:schemeClr val="tx1"/>
                </a:solidFill>
                <a:latin typeface="Times New Roman" panose="02020603050405020304" pitchFamily="18" charset="0"/>
                <a:cs typeface="Times New Roman" panose="02020603050405020304" pitchFamily="18" charset="0"/>
              </a:rPr>
              <a:t>-metodologia della ricerca partendo dalle esperienze di ognuno</a:t>
            </a:r>
          </a:p>
          <a:p>
            <a:pPr algn="just"/>
            <a:endParaRPr lang="it-IT" sz="7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9292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20124" y="234503"/>
            <a:ext cx="10351752" cy="908797"/>
          </a:xfrm>
        </p:spPr>
        <p:txBody>
          <a:bodyPr>
            <a:normAutofit/>
          </a:bodyPr>
          <a:lstStyle/>
          <a:p>
            <a:r>
              <a:rPr lang="it-IT" b="1" dirty="0">
                <a:solidFill>
                  <a:schemeClr val="accent1">
                    <a:lumMod val="50000"/>
                  </a:schemeClr>
                </a:solidFill>
              </a:rPr>
              <a:t>METODOLOGIE E STRATEGIE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1427355"/>
            <a:ext cx="11456126" cy="3757042"/>
          </a:xfrm>
        </p:spPr>
        <p:txBody>
          <a:bodyPr>
            <a:normAutofit fontScale="25000" lnSpcReduction="20000"/>
          </a:bodyPr>
          <a:lstStyle/>
          <a:p>
            <a:endParaRPr lang="it-IT" sz="9600" b="1" dirty="0">
              <a:solidFill>
                <a:schemeClr val="tx1"/>
              </a:solidFill>
              <a:latin typeface="Times New Roman" panose="02020603050405020304" pitchFamily="18" charset="0"/>
              <a:cs typeface="Times New Roman" panose="02020603050405020304" pitchFamily="18" charset="0"/>
            </a:endParaRPr>
          </a:p>
          <a:p>
            <a:pPr algn="just"/>
            <a:r>
              <a:rPr lang="it-IT" sz="8000" b="1" dirty="0">
                <a:solidFill>
                  <a:schemeClr val="tx1"/>
                </a:solidFill>
                <a:latin typeface="Times New Roman" panose="02020603050405020304" pitchFamily="18" charset="0"/>
                <a:cs typeface="Times New Roman" panose="02020603050405020304" pitchFamily="18" charset="0"/>
              </a:rPr>
              <a:t>DIFFICOLTA’ NELLA PERSONALITA’:</a:t>
            </a:r>
          </a:p>
          <a:p>
            <a:pPr algn="just"/>
            <a:r>
              <a:rPr lang="it-IT" sz="8000" dirty="0">
                <a:solidFill>
                  <a:schemeClr val="tx1"/>
                </a:solidFill>
                <a:latin typeface="Times New Roman" panose="02020603050405020304" pitchFamily="18" charset="0"/>
                <a:cs typeface="Times New Roman" panose="02020603050405020304" pitchFamily="18" charset="0"/>
              </a:rPr>
              <a:t>-differenziazione delle modalità di raggruppamento degli alunni</a:t>
            </a:r>
          </a:p>
          <a:p>
            <a:pPr algn="just"/>
            <a:r>
              <a:rPr lang="it-IT" sz="8000" b="1" dirty="0">
                <a:solidFill>
                  <a:schemeClr val="tx1"/>
                </a:solidFill>
                <a:latin typeface="Times New Roman" panose="02020603050405020304" pitchFamily="18" charset="0"/>
                <a:cs typeface="Times New Roman" panose="02020603050405020304" pitchFamily="18" charset="0"/>
              </a:rPr>
              <a:t>DIFFICOLTA’ NEGLI STILI COMUNICATIVI:</a:t>
            </a:r>
          </a:p>
          <a:p>
            <a:pPr algn="just"/>
            <a:r>
              <a:rPr lang="it-IT" sz="8000" dirty="0">
                <a:solidFill>
                  <a:schemeClr val="tx1"/>
                </a:solidFill>
                <a:latin typeface="Times New Roman" panose="02020603050405020304" pitchFamily="18" charset="0"/>
                <a:cs typeface="Times New Roman" panose="02020603050405020304" pitchFamily="18" charset="0"/>
              </a:rPr>
              <a:t>-differenziazione di linguaggi, codici e strumenti espressivi</a:t>
            </a:r>
          </a:p>
          <a:p>
            <a:pPr algn="just"/>
            <a:r>
              <a:rPr lang="it-IT" sz="8000" b="1" dirty="0">
                <a:solidFill>
                  <a:schemeClr val="tx1"/>
                </a:solidFill>
                <a:latin typeface="Times New Roman" panose="02020603050405020304" pitchFamily="18" charset="0"/>
                <a:cs typeface="Times New Roman" panose="02020603050405020304" pitchFamily="18" charset="0"/>
              </a:rPr>
              <a:t>DIFFICOLTA’ NELLA MOTIVAZIONE E NEGLI INTERESSI:</a:t>
            </a:r>
          </a:p>
          <a:p>
            <a:pPr algn="just"/>
            <a:r>
              <a:rPr lang="it-IT" sz="8000" dirty="0">
                <a:solidFill>
                  <a:schemeClr val="tx1"/>
                </a:solidFill>
                <a:latin typeface="Times New Roman" panose="02020603050405020304" pitchFamily="18" charset="0"/>
                <a:cs typeface="Times New Roman" panose="02020603050405020304" pitchFamily="18" charset="0"/>
              </a:rPr>
              <a:t>-differenziare le attività proposte con possibilità di svolgere attività opzionali</a:t>
            </a:r>
          </a:p>
          <a:p>
            <a:pPr algn="just"/>
            <a:endParaRPr lang="it-IT" sz="8000" dirty="0">
              <a:solidFill>
                <a:schemeClr val="tx1"/>
              </a:solidFill>
              <a:latin typeface="Times New Roman" panose="02020603050405020304" pitchFamily="18" charset="0"/>
              <a:cs typeface="Times New Roman" panose="02020603050405020304" pitchFamily="18" charset="0"/>
            </a:endParaRPr>
          </a:p>
          <a:p>
            <a:pPr algn="just"/>
            <a:endParaRPr lang="it-IT" sz="8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67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898F3A-90E5-49FF-8941-74DA1A59615A}"/>
              </a:ext>
            </a:extLst>
          </p:cNvPr>
          <p:cNvSpPr>
            <a:spLocks noGrp="1"/>
          </p:cNvSpPr>
          <p:nvPr>
            <p:ph type="title"/>
          </p:nvPr>
        </p:nvSpPr>
        <p:spPr>
          <a:xfrm>
            <a:off x="754748" y="324980"/>
            <a:ext cx="10351752" cy="1026741"/>
          </a:xfrm>
        </p:spPr>
        <p:txBody>
          <a:bodyPr>
            <a:normAutofit/>
          </a:bodyPr>
          <a:lstStyle/>
          <a:p>
            <a:r>
              <a:rPr lang="it-IT" b="1" dirty="0"/>
              <a:t>Quando si entra in classe….</a:t>
            </a:r>
          </a:p>
        </p:txBody>
      </p:sp>
      <p:sp>
        <p:nvSpPr>
          <p:cNvPr id="3" name="Segnaposto testo 2">
            <a:extLst>
              <a:ext uri="{FF2B5EF4-FFF2-40B4-BE49-F238E27FC236}">
                <a16:creationId xmlns:a16="http://schemas.microsoft.com/office/drawing/2014/main" id="{4E848F6F-81D6-489A-80FE-12496CDAE6C0}"/>
              </a:ext>
            </a:extLst>
          </p:cNvPr>
          <p:cNvSpPr>
            <a:spLocks noGrp="1"/>
          </p:cNvSpPr>
          <p:nvPr>
            <p:ph type="body" idx="1"/>
          </p:nvPr>
        </p:nvSpPr>
        <p:spPr>
          <a:xfrm>
            <a:off x="582468" y="1447800"/>
            <a:ext cx="10695757" cy="4030785"/>
          </a:xfrm>
        </p:spPr>
        <p:txBody>
          <a:bodyPr>
            <a:noAutofit/>
          </a:bodyPr>
          <a:lstStyle/>
          <a:p>
            <a:pPr algn="just"/>
            <a:r>
              <a:rPr lang="it-IT" sz="2400" dirty="0">
                <a:solidFill>
                  <a:schemeClr val="tx1"/>
                </a:solidFill>
                <a:latin typeface="Times New Roman" panose="02020603050405020304" pitchFamily="18" charset="0"/>
                <a:cs typeface="Times New Roman" panose="02020603050405020304" pitchFamily="18" charset="0"/>
              </a:rPr>
              <a:t>l'insegnante di sostegno quando si presenta alla classe deve </a:t>
            </a:r>
            <a:r>
              <a:rPr lang="it-IT" sz="2400" b="1" dirty="0">
                <a:solidFill>
                  <a:schemeClr val="tx1"/>
                </a:solidFill>
                <a:latin typeface="Times New Roman" panose="02020603050405020304" pitchFamily="18" charset="0"/>
                <a:cs typeface="Times New Roman" panose="02020603050405020304" pitchFamily="18" charset="0"/>
              </a:rPr>
              <a:t>subito chiarire che è un insegnante di classe</a:t>
            </a:r>
            <a:r>
              <a:rPr lang="it-IT" sz="2400" dirty="0">
                <a:solidFill>
                  <a:schemeClr val="tx1"/>
                </a:solidFill>
                <a:latin typeface="Times New Roman" panose="02020603050405020304" pitchFamily="18" charset="0"/>
                <a:cs typeface="Times New Roman" panose="02020603050405020304" pitchFamily="18" charset="0"/>
              </a:rPr>
              <a:t>, non deve relazionarsi unicamente con l'alunno, ma </a:t>
            </a:r>
            <a:r>
              <a:rPr lang="it-IT" sz="2400" b="1" dirty="0">
                <a:solidFill>
                  <a:schemeClr val="tx1"/>
                </a:solidFill>
                <a:latin typeface="Times New Roman" panose="02020603050405020304" pitchFamily="18" charset="0"/>
                <a:cs typeface="Times New Roman" panose="02020603050405020304" pitchFamily="18" charset="0"/>
              </a:rPr>
              <a:t>interagire con l'intera classe</a:t>
            </a:r>
            <a:r>
              <a:rPr lang="it-IT" sz="2400" dirty="0">
                <a:solidFill>
                  <a:schemeClr val="tx1"/>
                </a:solidFill>
                <a:latin typeface="Times New Roman" panose="02020603050405020304" pitchFamily="18" charset="0"/>
                <a:cs typeface="Times New Roman" panose="02020603050405020304" pitchFamily="18" charset="0"/>
              </a:rPr>
              <a:t>.</a:t>
            </a:r>
          </a:p>
          <a:p>
            <a:pPr algn="just"/>
            <a:r>
              <a:rPr lang="it-IT" sz="2400" dirty="0">
                <a:solidFill>
                  <a:schemeClr val="tx1"/>
                </a:solidFill>
                <a:latin typeface="Times New Roman" panose="02020603050405020304" pitchFamily="18" charset="0"/>
                <a:cs typeface="Times New Roman" panose="02020603050405020304" pitchFamily="18" charset="0"/>
              </a:rPr>
              <a:t>Nella pratica l'insegnante di sostegno deve </a:t>
            </a:r>
            <a:r>
              <a:rPr lang="it-IT" sz="2400" b="1" dirty="0">
                <a:solidFill>
                  <a:schemeClr val="tx1"/>
                </a:solidFill>
                <a:latin typeface="Times New Roman" panose="02020603050405020304" pitchFamily="18" charset="0"/>
                <a:cs typeface="Times New Roman" panose="02020603050405020304" pitchFamily="18" charset="0"/>
              </a:rPr>
              <a:t>occuparsi di tutti gli alunni</a:t>
            </a:r>
            <a:r>
              <a:rPr lang="it-IT" sz="2400" dirty="0">
                <a:solidFill>
                  <a:schemeClr val="tx1"/>
                </a:solidFill>
                <a:latin typeface="Times New Roman" panose="02020603050405020304" pitchFamily="18" charset="0"/>
                <a:cs typeface="Times New Roman" panose="02020603050405020304" pitchFamily="18" charset="0"/>
              </a:rPr>
              <a:t> anche solo dimostrando interesse verso di loro, facendo loro domande o supportandoli nel momento del bisogno</a:t>
            </a:r>
            <a:r>
              <a:rPr lang="it-IT" sz="2800" dirty="0">
                <a:solidFill>
                  <a:schemeClr val="tx1"/>
                </a:solidFill>
                <a:latin typeface="Times New Roman" panose="02020603050405020304" pitchFamily="18" charset="0"/>
                <a:cs typeface="Times New Roman" panose="02020603050405020304" pitchFamily="18" charset="0"/>
              </a:rPr>
              <a:t>.</a:t>
            </a:r>
          </a:p>
          <a:p>
            <a:pPr algn="just"/>
            <a:endParaRPr lang="it-IT"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00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20124" y="234503"/>
            <a:ext cx="10351752" cy="908797"/>
          </a:xfrm>
        </p:spPr>
        <p:txBody>
          <a:bodyPr>
            <a:normAutofit/>
          </a:bodyPr>
          <a:lstStyle/>
          <a:p>
            <a:r>
              <a:rPr lang="it-IT" b="1" dirty="0">
                <a:solidFill>
                  <a:schemeClr val="accent1">
                    <a:lumMod val="50000"/>
                  </a:schemeClr>
                </a:solidFill>
              </a:rPr>
              <a:t>METODOLOGIE E STRATEGIE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1427355"/>
            <a:ext cx="11456126" cy="3757042"/>
          </a:xfrm>
        </p:spPr>
        <p:txBody>
          <a:bodyPr>
            <a:normAutofit fontScale="25000" lnSpcReduction="20000"/>
          </a:bodyPr>
          <a:lstStyle/>
          <a:p>
            <a:r>
              <a:rPr lang="it-IT" sz="9600" b="1" dirty="0">
                <a:solidFill>
                  <a:schemeClr val="tx1"/>
                </a:solidFill>
                <a:latin typeface="Times New Roman" panose="02020603050405020304" pitchFamily="18" charset="0"/>
                <a:cs typeface="Times New Roman" panose="02020603050405020304" pitchFamily="18" charset="0"/>
              </a:rPr>
              <a:t>ADATTAMENTI</a:t>
            </a:r>
          </a:p>
          <a:p>
            <a:pPr algn="just"/>
            <a:r>
              <a:rPr lang="it-IT" sz="8000" b="1" dirty="0">
                <a:solidFill>
                  <a:schemeClr val="tx1"/>
                </a:solidFill>
                <a:latin typeface="Times New Roman" panose="02020603050405020304" pitchFamily="18" charset="0"/>
                <a:cs typeface="Times New Roman" panose="02020603050405020304" pitchFamily="18" charset="0"/>
              </a:rPr>
              <a:t>LA SOSTITUZIONE</a:t>
            </a:r>
            <a:r>
              <a:rPr lang="it-IT" sz="8000" dirty="0">
                <a:solidFill>
                  <a:schemeClr val="tx1"/>
                </a:solidFill>
                <a:latin typeface="Times New Roman" panose="02020603050405020304" pitchFamily="18" charset="0"/>
                <a:cs typeface="Times New Roman" panose="02020603050405020304" pitchFamily="18" charset="0"/>
              </a:rPr>
              <a:t>: </a:t>
            </a:r>
            <a:r>
              <a:rPr lang="it-IT" sz="8000" cap="none" dirty="0">
                <a:solidFill>
                  <a:schemeClr val="tx1"/>
                </a:solidFill>
                <a:latin typeface="Times New Roman" panose="02020603050405020304" pitchFamily="18" charset="0"/>
                <a:cs typeface="Times New Roman" panose="02020603050405020304" pitchFamily="18" charset="0"/>
              </a:rPr>
              <a:t>obiettivo uguale si modifica l’accessibilità </a:t>
            </a:r>
            <a:endParaRPr lang="it-IT" sz="8000" dirty="0">
              <a:solidFill>
                <a:schemeClr val="tx1"/>
              </a:solidFill>
              <a:latin typeface="Times New Roman" panose="02020603050405020304" pitchFamily="18" charset="0"/>
              <a:cs typeface="Times New Roman" panose="02020603050405020304" pitchFamily="18" charset="0"/>
            </a:endParaRPr>
          </a:p>
          <a:p>
            <a:pPr algn="just"/>
            <a:r>
              <a:rPr lang="it-IT" sz="8000" b="1" dirty="0">
                <a:solidFill>
                  <a:schemeClr val="tx1"/>
                </a:solidFill>
                <a:latin typeface="Times New Roman" panose="02020603050405020304" pitchFamily="18" charset="0"/>
                <a:cs typeface="Times New Roman" panose="02020603050405020304" pitchFamily="18" charset="0"/>
              </a:rPr>
              <a:t>LA FACILITAZIONE</a:t>
            </a:r>
            <a:r>
              <a:rPr lang="it-IT" sz="8000" dirty="0">
                <a:solidFill>
                  <a:schemeClr val="tx1"/>
                </a:solidFill>
                <a:latin typeface="Times New Roman" panose="02020603050405020304" pitchFamily="18" charset="0"/>
                <a:cs typeface="Times New Roman" panose="02020603050405020304" pitchFamily="18" charset="0"/>
              </a:rPr>
              <a:t>: </a:t>
            </a:r>
            <a:r>
              <a:rPr lang="it-IT" sz="8000" cap="none" dirty="0">
                <a:solidFill>
                  <a:schemeClr val="tx1"/>
                </a:solidFill>
                <a:latin typeface="Times New Roman" panose="02020603050405020304" pitchFamily="18" charset="0"/>
                <a:cs typeface="Times New Roman" panose="02020603050405020304" pitchFamily="18" charset="0"/>
              </a:rPr>
              <a:t>uso di tecnologie motivanti (LIM; software) e contesti didattici interattivi (cooperative learning, tutoring, laboratori): proposto anche in ambienti reali</a:t>
            </a:r>
            <a:endParaRPr lang="it-IT" sz="8000" dirty="0">
              <a:solidFill>
                <a:schemeClr val="tx1"/>
              </a:solidFill>
              <a:latin typeface="Times New Roman" panose="02020603050405020304" pitchFamily="18" charset="0"/>
              <a:cs typeface="Times New Roman" panose="02020603050405020304" pitchFamily="18" charset="0"/>
            </a:endParaRPr>
          </a:p>
          <a:p>
            <a:pPr algn="just"/>
            <a:r>
              <a:rPr lang="it-IT" sz="8000" b="1" dirty="0">
                <a:solidFill>
                  <a:schemeClr val="tx1"/>
                </a:solidFill>
                <a:latin typeface="Times New Roman" panose="02020603050405020304" pitchFamily="18" charset="0"/>
                <a:cs typeface="Times New Roman" panose="02020603050405020304" pitchFamily="18" charset="0"/>
              </a:rPr>
              <a:t>LA SEMPLIFICAZIONE</a:t>
            </a:r>
            <a:r>
              <a:rPr lang="it-IT" sz="8000" dirty="0">
                <a:solidFill>
                  <a:schemeClr val="tx1"/>
                </a:solidFill>
                <a:latin typeface="Times New Roman" panose="02020603050405020304" pitchFamily="18" charset="0"/>
                <a:cs typeface="Times New Roman" panose="02020603050405020304" pitchFamily="18" charset="0"/>
              </a:rPr>
              <a:t>: </a:t>
            </a:r>
            <a:r>
              <a:rPr lang="it-IT" sz="8000" cap="none" dirty="0">
                <a:solidFill>
                  <a:schemeClr val="tx1"/>
                </a:solidFill>
                <a:latin typeface="Times New Roman" panose="02020603050405020304" pitchFamily="18" charset="0"/>
                <a:cs typeface="Times New Roman" panose="02020603050405020304" pitchFamily="18" charset="0"/>
              </a:rPr>
              <a:t>modificazione del lessico, riduzione dei concetti, dei criteri di esecuzione del compito (uso calcolatrice, numeri di errori più elevato)</a:t>
            </a:r>
          </a:p>
          <a:p>
            <a:pPr algn="just"/>
            <a:r>
              <a:rPr lang="it-IT" sz="8000" b="1" dirty="0">
                <a:solidFill>
                  <a:schemeClr val="tx1"/>
                </a:solidFill>
                <a:latin typeface="Times New Roman" panose="02020603050405020304" pitchFamily="18" charset="0"/>
                <a:cs typeface="Times New Roman" panose="02020603050405020304" pitchFamily="18" charset="0"/>
              </a:rPr>
              <a:t>LA SCOMPOSIZIONE IN NUCLEI FONDANTI</a:t>
            </a:r>
            <a:r>
              <a:rPr lang="it-IT" sz="8000" dirty="0">
                <a:solidFill>
                  <a:schemeClr val="tx1"/>
                </a:solidFill>
                <a:latin typeface="Times New Roman" panose="02020603050405020304" pitchFamily="18" charset="0"/>
                <a:cs typeface="Times New Roman" panose="02020603050405020304" pitchFamily="18" charset="0"/>
              </a:rPr>
              <a:t>: </a:t>
            </a:r>
            <a:r>
              <a:rPr lang="it-IT" sz="8000" cap="none" dirty="0">
                <a:solidFill>
                  <a:schemeClr val="tx1"/>
                </a:solidFill>
                <a:latin typeface="Times New Roman" panose="02020603050405020304" pitchFamily="18" charset="0"/>
                <a:cs typeface="Times New Roman" panose="02020603050405020304" pitchFamily="18" charset="0"/>
              </a:rPr>
              <a:t>identificazione delle attività fondanti (strumentalità di base, lettura e scrittura funzionale, matematica, pratica)</a:t>
            </a:r>
          </a:p>
          <a:p>
            <a:pPr algn="just"/>
            <a:r>
              <a:rPr lang="it-IT" sz="8000" b="1" dirty="0">
                <a:solidFill>
                  <a:schemeClr val="tx1"/>
                </a:solidFill>
                <a:latin typeface="Times New Roman" panose="02020603050405020304" pitchFamily="18" charset="0"/>
                <a:cs typeface="Times New Roman" panose="02020603050405020304" pitchFamily="18" charset="0"/>
              </a:rPr>
              <a:t>LA PARTECIPAZIONE ALLA CULTURA DEL COMPITO</a:t>
            </a:r>
            <a:r>
              <a:rPr lang="it-IT" sz="8000" dirty="0">
                <a:solidFill>
                  <a:schemeClr val="tx1"/>
                </a:solidFill>
                <a:latin typeface="Times New Roman" panose="02020603050405020304" pitchFamily="18" charset="0"/>
                <a:cs typeface="Times New Roman" panose="02020603050405020304" pitchFamily="18" charset="0"/>
              </a:rPr>
              <a:t>: </a:t>
            </a:r>
            <a:r>
              <a:rPr lang="it-IT" sz="8000" cap="none" dirty="0">
                <a:solidFill>
                  <a:schemeClr val="tx1"/>
                </a:solidFill>
                <a:latin typeface="Times New Roman" panose="02020603050405020304" pitchFamily="18" charset="0"/>
                <a:cs typeface="Times New Roman" panose="02020603050405020304" pitchFamily="18" charset="0"/>
              </a:rPr>
              <a:t>far sperimentare sfida cognitiva ottimale, elaborazione di un prodotto… per aiutare l’alunno a partecipare a momenti significativi.</a:t>
            </a:r>
          </a:p>
          <a:p>
            <a:pPr algn="just"/>
            <a:endParaRPr lang="it-IT" sz="8000" b="1" dirty="0">
              <a:solidFill>
                <a:schemeClr val="tx1"/>
              </a:solidFill>
              <a:latin typeface="Times New Roman" panose="02020603050405020304" pitchFamily="18" charset="0"/>
              <a:cs typeface="Times New Roman" panose="02020603050405020304" pitchFamily="18" charset="0"/>
            </a:endParaRPr>
          </a:p>
          <a:p>
            <a:pPr algn="just"/>
            <a:endParaRPr lang="it-IT" sz="8000" dirty="0">
              <a:solidFill>
                <a:schemeClr val="tx1"/>
              </a:solidFill>
              <a:latin typeface="Times New Roman" panose="02020603050405020304" pitchFamily="18" charset="0"/>
              <a:cs typeface="Times New Roman" panose="02020603050405020304" pitchFamily="18" charset="0"/>
            </a:endParaRPr>
          </a:p>
          <a:p>
            <a:pPr algn="just"/>
            <a:endParaRPr lang="it-IT" sz="8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55734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20124" y="234503"/>
            <a:ext cx="10351752" cy="908797"/>
          </a:xfrm>
        </p:spPr>
        <p:txBody>
          <a:bodyPr>
            <a:normAutofit/>
          </a:bodyPr>
          <a:lstStyle/>
          <a:p>
            <a:r>
              <a:rPr lang="it-IT" b="1" dirty="0">
                <a:solidFill>
                  <a:schemeClr val="accent1">
                    <a:lumMod val="50000"/>
                  </a:schemeClr>
                </a:solidFill>
              </a:rPr>
              <a:t>METODOLOGIE E STRATEGIE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67937" y="1427355"/>
            <a:ext cx="11456126" cy="3757042"/>
          </a:xfrm>
        </p:spPr>
        <p:txBody>
          <a:bodyPr>
            <a:normAutofit/>
          </a:bodyPr>
          <a:lstStyle/>
          <a:p>
            <a:r>
              <a:rPr lang="it-IT" sz="2600" b="1" dirty="0">
                <a:solidFill>
                  <a:schemeClr val="tx1"/>
                </a:solidFill>
                <a:latin typeface="Times New Roman" panose="02020603050405020304" pitchFamily="18" charset="0"/>
                <a:cs typeface="Times New Roman" panose="02020603050405020304" pitchFamily="18" charset="0"/>
              </a:rPr>
              <a:t>ADATTAMENTI- TABELLA RIASSUNTIVA</a:t>
            </a:r>
          </a:p>
          <a:p>
            <a:pPr algn="just"/>
            <a:endParaRPr lang="it-IT" b="1" dirty="0">
              <a:solidFill>
                <a:schemeClr val="tx1"/>
              </a:solidFill>
              <a:latin typeface="Times New Roman" panose="02020603050405020304" pitchFamily="18" charset="0"/>
              <a:cs typeface="Times New Roman" panose="02020603050405020304" pitchFamily="18" charset="0"/>
            </a:endParaRPr>
          </a:p>
        </p:txBody>
      </p:sp>
      <p:graphicFrame>
        <p:nvGraphicFramePr>
          <p:cNvPr id="10" name="Tabella 9">
            <a:extLst>
              <a:ext uri="{FF2B5EF4-FFF2-40B4-BE49-F238E27FC236}">
                <a16:creationId xmlns:a16="http://schemas.microsoft.com/office/drawing/2014/main" id="{435301BF-3307-4EC2-9B42-B5B4E48FEB6C}"/>
              </a:ext>
            </a:extLst>
          </p:cNvPr>
          <p:cNvGraphicFramePr>
            <a:graphicFrameLocks noGrp="1"/>
          </p:cNvGraphicFramePr>
          <p:nvPr/>
        </p:nvGraphicFramePr>
        <p:xfrm>
          <a:off x="3552897" y="2308827"/>
          <a:ext cx="5086205" cy="3545459"/>
        </p:xfrm>
        <a:graphic>
          <a:graphicData uri="http://schemas.openxmlformats.org/drawingml/2006/table">
            <a:tbl>
              <a:tblPr firstRow="1" firstCol="1" bandRow="1">
                <a:tableStyleId>{5C22544A-7EE6-4342-B048-85BDC9FD1C3A}</a:tableStyleId>
              </a:tblPr>
              <a:tblGrid>
                <a:gridCol w="2503188">
                  <a:extLst>
                    <a:ext uri="{9D8B030D-6E8A-4147-A177-3AD203B41FA5}">
                      <a16:colId xmlns:a16="http://schemas.microsoft.com/office/drawing/2014/main" val="718949530"/>
                    </a:ext>
                  </a:extLst>
                </a:gridCol>
                <a:gridCol w="2583017">
                  <a:extLst>
                    <a:ext uri="{9D8B030D-6E8A-4147-A177-3AD203B41FA5}">
                      <a16:colId xmlns:a16="http://schemas.microsoft.com/office/drawing/2014/main" val="2601166931"/>
                    </a:ext>
                  </a:extLst>
                </a:gridCol>
              </a:tblGrid>
              <a:tr h="399883">
                <a:tc>
                  <a:txBody>
                    <a:bodyPr/>
                    <a:lstStyle/>
                    <a:p>
                      <a:pPr>
                        <a:lnSpc>
                          <a:spcPct val="107000"/>
                        </a:lnSpc>
                        <a:spcAft>
                          <a:spcPts val="0"/>
                        </a:spcAft>
                      </a:pPr>
                      <a:r>
                        <a:rPr lang="it-IT" sz="1300">
                          <a:effectLst/>
                        </a:rPr>
                        <a:t>TIPO DI ADATTAMENTO</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tc>
                  <a:txBody>
                    <a:bodyPr/>
                    <a:lstStyle/>
                    <a:p>
                      <a:pPr>
                        <a:lnSpc>
                          <a:spcPct val="107000"/>
                        </a:lnSpc>
                        <a:spcAft>
                          <a:spcPts val="0"/>
                        </a:spcAft>
                      </a:pPr>
                      <a:r>
                        <a:rPr lang="it-IT" sz="1300">
                          <a:effectLst/>
                        </a:rPr>
                        <a:t>CONDIZIONE</a:t>
                      </a:r>
                      <a:endParaRPr lang="it-IT" sz="1000">
                        <a:effectLst/>
                      </a:endParaRPr>
                    </a:p>
                    <a:p>
                      <a:pPr>
                        <a:lnSpc>
                          <a:spcPct val="107000"/>
                        </a:lnSpc>
                        <a:spcAft>
                          <a:spcPts val="0"/>
                        </a:spcAft>
                      </a:pPr>
                      <a:r>
                        <a:rPr lang="it-IT" sz="13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extLst>
                  <a:ext uri="{0D108BD9-81ED-4DB2-BD59-A6C34878D82A}">
                    <a16:rowId xmlns:a16="http://schemas.microsoft.com/office/drawing/2014/main" val="2515029235"/>
                  </a:ext>
                </a:extLst>
              </a:tr>
              <a:tr h="604871">
                <a:tc>
                  <a:txBody>
                    <a:bodyPr/>
                    <a:lstStyle/>
                    <a:p>
                      <a:pPr>
                        <a:lnSpc>
                          <a:spcPct val="107000"/>
                        </a:lnSpc>
                        <a:spcAft>
                          <a:spcPts val="0"/>
                        </a:spcAft>
                      </a:pPr>
                      <a:r>
                        <a:rPr lang="it-IT" sz="1300">
                          <a:effectLst/>
                        </a:rPr>
                        <a:t>SOSTITUZIONE</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tc>
                  <a:txBody>
                    <a:bodyPr/>
                    <a:lstStyle/>
                    <a:p>
                      <a:pPr>
                        <a:lnSpc>
                          <a:spcPct val="107000"/>
                        </a:lnSpc>
                        <a:spcAft>
                          <a:spcPts val="0"/>
                        </a:spcAft>
                      </a:pPr>
                      <a:r>
                        <a:rPr lang="it-IT" sz="1300">
                          <a:effectLst/>
                        </a:rPr>
                        <a:t>Difficoltà sensoriali</a:t>
                      </a:r>
                      <a:endParaRPr lang="it-IT" sz="1000">
                        <a:effectLst/>
                      </a:endParaRPr>
                    </a:p>
                    <a:p>
                      <a:pPr>
                        <a:lnSpc>
                          <a:spcPct val="107000"/>
                        </a:lnSpc>
                        <a:spcAft>
                          <a:spcPts val="0"/>
                        </a:spcAft>
                      </a:pPr>
                      <a:r>
                        <a:rPr lang="it-IT" sz="1300">
                          <a:effectLst/>
                        </a:rPr>
                        <a:t>Difficoltà motorie</a:t>
                      </a:r>
                      <a:endParaRPr lang="it-IT" sz="1000">
                        <a:effectLst/>
                      </a:endParaRPr>
                    </a:p>
                    <a:p>
                      <a:pPr>
                        <a:lnSpc>
                          <a:spcPct val="107000"/>
                        </a:lnSpc>
                        <a:spcAft>
                          <a:spcPts val="0"/>
                        </a:spcAft>
                      </a:pPr>
                      <a:r>
                        <a:rPr lang="it-IT" sz="1300">
                          <a:effectLst/>
                        </a:rPr>
                        <a:t>Difficoltà percettive</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extLst>
                  <a:ext uri="{0D108BD9-81ED-4DB2-BD59-A6C34878D82A}">
                    <a16:rowId xmlns:a16="http://schemas.microsoft.com/office/drawing/2014/main" val="2829194255"/>
                  </a:ext>
                </a:extLst>
              </a:tr>
              <a:tr h="604871">
                <a:tc>
                  <a:txBody>
                    <a:bodyPr/>
                    <a:lstStyle/>
                    <a:p>
                      <a:pPr>
                        <a:lnSpc>
                          <a:spcPct val="107000"/>
                        </a:lnSpc>
                        <a:spcAft>
                          <a:spcPts val="0"/>
                        </a:spcAft>
                      </a:pPr>
                      <a:r>
                        <a:rPr lang="it-IT" sz="1300">
                          <a:effectLst/>
                        </a:rPr>
                        <a:t>FACILITAZIONE</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tc>
                  <a:txBody>
                    <a:bodyPr/>
                    <a:lstStyle/>
                    <a:p>
                      <a:pPr>
                        <a:lnSpc>
                          <a:spcPct val="107000"/>
                        </a:lnSpc>
                        <a:spcAft>
                          <a:spcPts val="0"/>
                        </a:spcAft>
                      </a:pPr>
                      <a:r>
                        <a:rPr lang="it-IT" sz="1300">
                          <a:effectLst/>
                        </a:rPr>
                        <a:t>Difficoltà non eccessive</a:t>
                      </a:r>
                      <a:endParaRPr lang="it-IT" sz="1000">
                        <a:effectLst/>
                      </a:endParaRPr>
                    </a:p>
                    <a:p>
                      <a:pPr>
                        <a:lnSpc>
                          <a:spcPct val="107000"/>
                        </a:lnSpc>
                        <a:spcAft>
                          <a:spcPts val="0"/>
                        </a:spcAft>
                      </a:pPr>
                      <a:r>
                        <a:rPr lang="it-IT" sz="1300">
                          <a:effectLst/>
                        </a:rPr>
                        <a:t>Difficoltà specifiche</a:t>
                      </a:r>
                      <a:endParaRPr lang="it-IT" sz="1000">
                        <a:effectLst/>
                      </a:endParaRPr>
                    </a:p>
                    <a:p>
                      <a:pPr>
                        <a:lnSpc>
                          <a:spcPct val="107000"/>
                        </a:lnSpc>
                        <a:spcAft>
                          <a:spcPts val="0"/>
                        </a:spcAft>
                      </a:pPr>
                      <a:r>
                        <a:rPr lang="it-IT" sz="13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extLst>
                  <a:ext uri="{0D108BD9-81ED-4DB2-BD59-A6C34878D82A}">
                    <a16:rowId xmlns:a16="http://schemas.microsoft.com/office/drawing/2014/main" val="3302828986"/>
                  </a:ext>
                </a:extLst>
              </a:tr>
              <a:tr h="604871">
                <a:tc>
                  <a:txBody>
                    <a:bodyPr/>
                    <a:lstStyle/>
                    <a:p>
                      <a:pPr>
                        <a:lnSpc>
                          <a:spcPct val="107000"/>
                        </a:lnSpc>
                        <a:spcAft>
                          <a:spcPts val="0"/>
                        </a:spcAft>
                      </a:pPr>
                      <a:r>
                        <a:rPr lang="it-IT" sz="1300">
                          <a:effectLst/>
                        </a:rPr>
                        <a:t>SEMPLIFICAZIONE</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tc>
                  <a:txBody>
                    <a:bodyPr/>
                    <a:lstStyle/>
                    <a:p>
                      <a:pPr>
                        <a:lnSpc>
                          <a:spcPct val="107000"/>
                        </a:lnSpc>
                        <a:spcAft>
                          <a:spcPts val="0"/>
                        </a:spcAft>
                      </a:pPr>
                      <a:r>
                        <a:rPr lang="it-IT" sz="1300">
                          <a:effectLst/>
                        </a:rPr>
                        <a:t>Difficoltà di comprensione e di</a:t>
                      </a:r>
                      <a:endParaRPr lang="it-IT" sz="1000">
                        <a:effectLst/>
                      </a:endParaRPr>
                    </a:p>
                    <a:p>
                      <a:pPr>
                        <a:lnSpc>
                          <a:spcPct val="107000"/>
                        </a:lnSpc>
                        <a:spcAft>
                          <a:spcPts val="0"/>
                        </a:spcAft>
                      </a:pPr>
                      <a:r>
                        <a:rPr lang="it-IT" sz="1300">
                          <a:effectLst/>
                        </a:rPr>
                        <a:t>elaborazione più marcate</a:t>
                      </a:r>
                      <a:endParaRPr lang="it-IT" sz="1000">
                        <a:effectLst/>
                      </a:endParaRPr>
                    </a:p>
                    <a:p>
                      <a:pPr>
                        <a:lnSpc>
                          <a:spcPct val="107000"/>
                        </a:lnSpc>
                        <a:spcAft>
                          <a:spcPts val="0"/>
                        </a:spcAft>
                      </a:pPr>
                      <a:r>
                        <a:rPr lang="it-IT" sz="13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extLst>
                  <a:ext uri="{0D108BD9-81ED-4DB2-BD59-A6C34878D82A}">
                    <a16:rowId xmlns:a16="http://schemas.microsoft.com/office/drawing/2014/main" val="2133574568"/>
                  </a:ext>
                </a:extLst>
              </a:tr>
              <a:tr h="604871">
                <a:tc>
                  <a:txBody>
                    <a:bodyPr/>
                    <a:lstStyle/>
                    <a:p>
                      <a:pPr>
                        <a:lnSpc>
                          <a:spcPct val="107000"/>
                        </a:lnSpc>
                        <a:spcAft>
                          <a:spcPts val="0"/>
                        </a:spcAft>
                      </a:pPr>
                      <a:r>
                        <a:rPr lang="it-IT" sz="1300">
                          <a:effectLst/>
                        </a:rPr>
                        <a:t>SCOMPOSIZIONE IN NUCLEI</a:t>
                      </a:r>
                      <a:endParaRPr lang="it-IT" sz="1000">
                        <a:effectLst/>
                      </a:endParaRPr>
                    </a:p>
                    <a:p>
                      <a:pPr>
                        <a:lnSpc>
                          <a:spcPct val="107000"/>
                        </a:lnSpc>
                        <a:spcAft>
                          <a:spcPts val="0"/>
                        </a:spcAft>
                      </a:pPr>
                      <a:r>
                        <a:rPr lang="it-IT" sz="1300">
                          <a:effectLst/>
                        </a:rPr>
                        <a:t>FONDANTI</a:t>
                      </a:r>
                      <a:endParaRPr lang="it-IT" sz="1000">
                        <a:effectLst/>
                      </a:endParaRPr>
                    </a:p>
                    <a:p>
                      <a:pPr>
                        <a:lnSpc>
                          <a:spcPct val="107000"/>
                        </a:lnSpc>
                        <a:spcAft>
                          <a:spcPts val="0"/>
                        </a:spcAft>
                      </a:pPr>
                      <a:r>
                        <a:rPr lang="it-IT" sz="13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tc>
                  <a:txBody>
                    <a:bodyPr/>
                    <a:lstStyle/>
                    <a:p>
                      <a:pPr>
                        <a:lnSpc>
                          <a:spcPct val="107000"/>
                        </a:lnSpc>
                        <a:spcAft>
                          <a:spcPts val="0"/>
                        </a:spcAft>
                      </a:pPr>
                      <a:r>
                        <a:rPr lang="it-IT" sz="1300">
                          <a:effectLst/>
                        </a:rPr>
                        <a:t>Difficoltà notevoli</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extLst>
                  <a:ext uri="{0D108BD9-81ED-4DB2-BD59-A6C34878D82A}">
                    <a16:rowId xmlns:a16="http://schemas.microsoft.com/office/drawing/2014/main" val="1856575197"/>
                  </a:ext>
                </a:extLst>
              </a:tr>
              <a:tr h="604871">
                <a:tc>
                  <a:txBody>
                    <a:bodyPr/>
                    <a:lstStyle/>
                    <a:p>
                      <a:pPr>
                        <a:lnSpc>
                          <a:spcPct val="107000"/>
                        </a:lnSpc>
                        <a:spcAft>
                          <a:spcPts val="0"/>
                        </a:spcAft>
                      </a:pPr>
                      <a:r>
                        <a:rPr lang="it-IT" sz="1300">
                          <a:effectLst/>
                        </a:rPr>
                        <a:t>PARTECIPAZIONE ALLA</a:t>
                      </a:r>
                      <a:endParaRPr lang="it-IT" sz="1000">
                        <a:effectLst/>
                      </a:endParaRPr>
                    </a:p>
                    <a:p>
                      <a:pPr>
                        <a:lnSpc>
                          <a:spcPct val="107000"/>
                        </a:lnSpc>
                        <a:spcAft>
                          <a:spcPts val="0"/>
                        </a:spcAft>
                      </a:pPr>
                      <a:r>
                        <a:rPr lang="it-IT" sz="1300">
                          <a:effectLst/>
                        </a:rPr>
                        <a:t>CULTURA DEL COMPITO</a:t>
                      </a:r>
                      <a:endParaRPr lang="it-IT" sz="1000">
                        <a:effectLst/>
                      </a:endParaRPr>
                    </a:p>
                    <a:p>
                      <a:pPr>
                        <a:lnSpc>
                          <a:spcPct val="107000"/>
                        </a:lnSpc>
                        <a:spcAft>
                          <a:spcPts val="0"/>
                        </a:spcAft>
                      </a:pPr>
                      <a:r>
                        <a:rPr lang="it-IT" sz="13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tc>
                  <a:txBody>
                    <a:bodyPr/>
                    <a:lstStyle/>
                    <a:p>
                      <a:pPr>
                        <a:lnSpc>
                          <a:spcPct val="107000"/>
                        </a:lnSpc>
                        <a:spcAft>
                          <a:spcPts val="0"/>
                        </a:spcAft>
                      </a:pPr>
                      <a:r>
                        <a:rPr lang="it-IT" sz="1300" dirty="0">
                          <a:effectLst/>
                        </a:rPr>
                        <a:t>Difficoltà nell’individuare obiettivi</a:t>
                      </a:r>
                      <a:endParaRPr lang="it-IT" sz="1000" dirty="0">
                        <a:effectLst/>
                      </a:endParaRPr>
                    </a:p>
                    <a:p>
                      <a:pPr>
                        <a:lnSpc>
                          <a:spcPct val="107000"/>
                        </a:lnSpc>
                        <a:spcAft>
                          <a:spcPts val="0"/>
                        </a:spcAft>
                      </a:pPr>
                      <a:r>
                        <a:rPr lang="it-IT" sz="1300" dirty="0">
                          <a:effectLst/>
                        </a:rPr>
                        <a:t>collegabili</a:t>
                      </a:r>
                      <a:endParaRPr lang="it-IT" sz="1000" dirty="0">
                        <a:effectLst/>
                      </a:endParaRPr>
                    </a:p>
                    <a:p>
                      <a:pPr>
                        <a:lnSpc>
                          <a:spcPct val="107000"/>
                        </a:lnSpc>
                        <a:spcAft>
                          <a:spcPts val="0"/>
                        </a:spcAft>
                      </a:pPr>
                      <a:r>
                        <a:rPr lang="it-IT" sz="13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82" marR="61582" marT="0" marB="0"/>
                </a:tc>
                <a:extLst>
                  <a:ext uri="{0D108BD9-81ED-4DB2-BD59-A6C34878D82A}">
                    <a16:rowId xmlns:a16="http://schemas.microsoft.com/office/drawing/2014/main" val="2471641797"/>
                  </a:ext>
                </a:extLst>
              </a:tr>
            </a:tbl>
          </a:graphicData>
        </a:graphic>
      </p:graphicFrame>
    </p:spTree>
    <p:extLst>
      <p:ext uri="{BB962C8B-B14F-4D97-AF65-F5344CB8AC3E}">
        <p14:creationId xmlns:p14="http://schemas.microsoft.com/office/powerpoint/2010/main" val="41026832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20124" y="234503"/>
            <a:ext cx="10351752" cy="908797"/>
          </a:xfrm>
        </p:spPr>
        <p:txBody>
          <a:bodyPr>
            <a:normAutofit/>
          </a:bodyPr>
          <a:lstStyle/>
          <a:p>
            <a:r>
              <a:rPr lang="it-IT" b="1" dirty="0">
                <a:solidFill>
                  <a:schemeClr val="accent1">
                    <a:lumMod val="50000"/>
                  </a:schemeClr>
                </a:solidFill>
              </a:rPr>
              <a:t>METODOLOGIE E STRATEGIE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58501" y="1272162"/>
            <a:ext cx="11456126" cy="4864985"/>
          </a:xfrm>
        </p:spPr>
        <p:txBody>
          <a:bodyPr>
            <a:normAutofit/>
          </a:bodyPr>
          <a:lstStyle/>
          <a:p>
            <a:r>
              <a:rPr lang="it-IT" b="1" dirty="0">
                <a:solidFill>
                  <a:schemeClr val="tx1"/>
                </a:solidFill>
                <a:latin typeface="Times New Roman" panose="02020603050405020304" pitchFamily="18" charset="0"/>
                <a:cs typeface="Times New Roman" panose="02020603050405020304" pitchFamily="18" charset="0"/>
              </a:rPr>
              <a:t>Area cognitiva e dell’apprendimento:</a:t>
            </a:r>
            <a:endParaRPr lang="it-IT"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Utilizzare mediatori didattici quali appunti, sintesi, schemi, mappe concettuali, schede didattiche semplificate, materiali didattici alternativi</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Realizzare semplificazioni/chiarimenti, anche verbali, dei contenuti delle lezioni</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Ripassare concetti, regole e definizioni con domande o esercizi  da svolgere per prove ed errori</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Rievocare concetti e procedure possedute</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Collegare situazioni proposte con quelle dell’esperienza personale</a:t>
            </a:r>
          </a:p>
          <a:p>
            <a:pPr marL="342900" indent="-342900" algn="just">
              <a:buFont typeface="Arial" panose="020B0604020202020204" pitchFamily="34" charset="0"/>
              <a:buChar char="•"/>
            </a:pPr>
            <a:r>
              <a:rPr lang="it-IT" dirty="0">
                <a:solidFill>
                  <a:schemeClr val="tx1"/>
                </a:solidFill>
                <a:latin typeface="Times New Roman" panose="02020603050405020304" pitchFamily="18" charset="0"/>
                <a:cs typeface="Times New Roman" panose="02020603050405020304" pitchFamily="18" charset="0"/>
              </a:rPr>
              <a:t>Promuovere inferenze e collegamenti tra le diverse discipline</a:t>
            </a:r>
          </a:p>
          <a:p>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7478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025827" y="251281"/>
            <a:ext cx="10351752" cy="908797"/>
          </a:xfrm>
        </p:spPr>
        <p:txBody>
          <a:bodyPr>
            <a:normAutofit/>
          </a:bodyPr>
          <a:lstStyle/>
          <a:p>
            <a:r>
              <a:rPr lang="it-IT" b="1" dirty="0">
                <a:solidFill>
                  <a:schemeClr val="accent1">
                    <a:lumMod val="50000"/>
                  </a:schemeClr>
                </a:solidFill>
              </a:rPr>
              <a:t>METODOLOGIE E STRATEGIE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174611" y="1160078"/>
            <a:ext cx="11456126" cy="4723197"/>
          </a:xfrm>
        </p:spPr>
        <p:txBody>
          <a:bodyPr>
            <a:normAutofit fontScale="55000" lnSpcReduction="20000"/>
          </a:bodyPr>
          <a:lstStyle/>
          <a:p>
            <a:r>
              <a:rPr lang="it-IT" sz="3600" b="1" dirty="0">
                <a:solidFill>
                  <a:schemeClr val="tx1"/>
                </a:solidFill>
                <a:latin typeface="Times New Roman" panose="02020603050405020304" pitchFamily="18" charset="0"/>
                <a:cs typeface="Times New Roman" panose="02020603050405020304" pitchFamily="18" charset="0"/>
              </a:rPr>
              <a:t>Area cognitiva e dell’apprendimento:</a:t>
            </a:r>
            <a:endParaRPr lang="it-IT" sz="3600" dirty="0">
              <a:solidFill>
                <a:schemeClr val="tx1"/>
              </a:solidFill>
              <a:latin typeface="Times New Roman" panose="02020603050405020304" pitchFamily="18" charset="0"/>
              <a:cs typeface="Times New Roman" panose="02020603050405020304" pitchFamily="18" charset="0"/>
            </a:endParaRPr>
          </a:p>
          <a:p>
            <a:endParaRPr lang="it-IT" dirty="0"/>
          </a:p>
          <a:p>
            <a:pPr marL="342900" indent="-342900" algn="just">
              <a:buFont typeface="Wingdings" panose="05000000000000000000" pitchFamily="2" charset="2"/>
              <a:buChar char="§"/>
            </a:pPr>
            <a:r>
              <a:rPr lang="it-IT" sz="2900" dirty="0">
                <a:solidFill>
                  <a:schemeClr val="tx1"/>
                </a:solidFill>
                <a:latin typeface="Times New Roman" panose="02020603050405020304" pitchFamily="18" charset="0"/>
                <a:cs typeface="Times New Roman" panose="02020603050405020304" pitchFamily="18" charset="0"/>
              </a:rPr>
              <a:t>Evidenziare i passaggi per la risoluzione dei problemi e i concetti fondamentali che è necessario conoscere</a:t>
            </a:r>
          </a:p>
          <a:p>
            <a:pPr marL="342900" indent="-342900" algn="just">
              <a:buFont typeface="Wingdings" panose="05000000000000000000" pitchFamily="2" charset="2"/>
              <a:buChar char="§"/>
            </a:pPr>
            <a:r>
              <a:rPr lang="it-IT" sz="2900" dirty="0">
                <a:solidFill>
                  <a:schemeClr val="tx1"/>
                </a:solidFill>
                <a:latin typeface="Times New Roman" panose="02020603050405020304" pitchFamily="18" charset="0"/>
                <a:cs typeface="Times New Roman" panose="02020603050405020304" pitchFamily="18" charset="0"/>
              </a:rPr>
              <a:t>Richiamare l’attenzione dell’allievo, chiedendo spesso il suo intervento e mantenere dei ritmi di lezione moderati concedendo ogni tanto delle piccole pause</a:t>
            </a:r>
          </a:p>
          <a:p>
            <a:pPr marL="342900" indent="-342900" algn="just">
              <a:buFont typeface="Wingdings" panose="05000000000000000000" pitchFamily="2" charset="2"/>
              <a:buChar char="§"/>
            </a:pPr>
            <a:r>
              <a:rPr lang="it-IT" sz="2900" dirty="0">
                <a:solidFill>
                  <a:schemeClr val="tx1"/>
                </a:solidFill>
                <a:latin typeface="Times New Roman" panose="02020603050405020304" pitchFamily="18" charset="0"/>
                <a:cs typeface="Times New Roman" panose="02020603050405020304" pitchFamily="18" charset="0"/>
              </a:rPr>
              <a:t>Incentivare l’apprendimento cooperativo lavorando per piccoli gruppi e/o a coppie (tutoraggio tra pari)</a:t>
            </a:r>
          </a:p>
          <a:p>
            <a:pPr marL="342900" indent="-342900" algn="just">
              <a:buFont typeface="Wingdings" panose="05000000000000000000" pitchFamily="2" charset="2"/>
              <a:buChar char="§"/>
            </a:pPr>
            <a:r>
              <a:rPr lang="it-IT" sz="2900" dirty="0">
                <a:solidFill>
                  <a:schemeClr val="tx1"/>
                </a:solidFill>
                <a:latin typeface="Times New Roman" panose="02020603050405020304" pitchFamily="18" charset="0"/>
                <a:cs typeface="Times New Roman" panose="02020603050405020304" pitchFamily="18" charset="0"/>
              </a:rPr>
              <a:t>Privilegiare l’apprendimento per scoperta e la didattica laboratoriale</a:t>
            </a:r>
          </a:p>
          <a:p>
            <a:pPr marL="342900" indent="-342900" algn="just">
              <a:buFont typeface="Wingdings" panose="05000000000000000000" pitchFamily="2" charset="2"/>
              <a:buChar char="§"/>
            </a:pPr>
            <a:r>
              <a:rPr lang="it-IT" sz="2900" dirty="0">
                <a:solidFill>
                  <a:schemeClr val="tx1"/>
                </a:solidFill>
                <a:latin typeface="Times New Roman" panose="02020603050405020304" pitchFamily="18" charset="0"/>
                <a:cs typeface="Times New Roman" panose="02020603050405020304" pitchFamily="18" charset="0"/>
              </a:rPr>
              <a:t>Invogliare l’alunno all’attenzione in classe ed incoraggiarlo soprattutto in caso di difficoltà, esaltando al contempo i suoi successi e le difficoltà superate</a:t>
            </a:r>
          </a:p>
          <a:p>
            <a:pPr marL="342900" indent="-342900" algn="just">
              <a:buFont typeface="Wingdings" panose="05000000000000000000" pitchFamily="2" charset="2"/>
              <a:buChar char="§"/>
            </a:pPr>
            <a:r>
              <a:rPr lang="it-IT" sz="2900" dirty="0">
                <a:solidFill>
                  <a:schemeClr val="tx1"/>
                </a:solidFill>
                <a:latin typeface="Times New Roman" panose="02020603050405020304" pitchFamily="18" charset="0"/>
                <a:cs typeface="Times New Roman" panose="02020603050405020304" pitchFamily="18" charset="0"/>
              </a:rPr>
              <a:t>Far sviluppare/consolidare la capacità di gestire e risolvere situazioni problematiche nuove (</a:t>
            </a:r>
            <a:r>
              <a:rPr lang="it-IT" sz="2900" dirty="0" err="1">
                <a:solidFill>
                  <a:schemeClr val="tx1"/>
                </a:solidFill>
                <a:latin typeface="Times New Roman" panose="02020603050405020304" pitchFamily="18" charset="0"/>
                <a:cs typeface="Times New Roman" panose="02020603050405020304" pitchFamily="18" charset="0"/>
              </a:rPr>
              <a:t>problem</a:t>
            </a:r>
            <a:r>
              <a:rPr lang="it-IT" sz="2900" dirty="0">
                <a:solidFill>
                  <a:schemeClr val="tx1"/>
                </a:solidFill>
                <a:latin typeface="Times New Roman" panose="02020603050405020304" pitchFamily="18" charset="0"/>
                <a:cs typeface="Times New Roman" panose="02020603050405020304" pitchFamily="18" charset="0"/>
              </a:rPr>
              <a:t> solving)</a:t>
            </a:r>
          </a:p>
          <a:p>
            <a:pPr marL="342900" indent="-342900" algn="just">
              <a:buFont typeface="Wingdings" panose="05000000000000000000" pitchFamily="2" charset="2"/>
              <a:buChar char="§"/>
            </a:pPr>
            <a:r>
              <a:rPr lang="it-IT" sz="2900" dirty="0">
                <a:solidFill>
                  <a:schemeClr val="tx1"/>
                </a:solidFill>
                <a:latin typeface="Times New Roman" panose="02020603050405020304" pitchFamily="18" charset="0"/>
                <a:cs typeface="Times New Roman" panose="02020603050405020304" pitchFamily="18" charset="0"/>
              </a:rPr>
              <a:t>Avvalersi di ausili e strumenti compensativi (es. computer o software didattici)</a:t>
            </a:r>
          </a:p>
          <a:p>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64765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1118106" y="326571"/>
            <a:ext cx="10351752" cy="908797"/>
          </a:xfrm>
        </p:spPr>
        <p:txBody>
          <a:bodyPr>
            <a:normAutofit/>
          </a:bodyPr>
          <a:lstStyle/>
          <a:p>
            <a:r>
              <a:rPr lang="it-IT" b="1" dirty="0">
                <a:solidFill>
                  <a:schemeClr val="accent1">
                    <a:lumMod val="50000"/>
                  </a:schemeClr>
                </a:solidFill>
              </a:rPr>
              <a:t>METODOLOGIE E STRATEGIE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00446" y="1666444"/>
            <a:ext cx="11456126" cy="4864985"/>
          </a:xfrm>
        </p:spPr>
        <p:txBody>
          <a:bodyPr>
            <a:normAutofit/>
          </a:bodyPr>
          <a:lstStyle/>
          <a:p>
            <a:r>
              <a:rPr lang="it-IT" b="1" dirty="0">
                <a:solidFill>
                  <a:schemeClr val="tx1"/>
                </a:solidFill>
                <a:latin typeface="Times New Roman" panose="02020603050405020304" pitchFamily="18" charset="0"/>
                <a:cs typeface="Times New Roman" panose="02020603050405020304" pitchFamily="18" charset="0"/>
              </a:rPr>
              <a:t>Aree della comunicazione e relazione:</a:t>
            </a:r>
          </a:p>
          <a:p>
            <a:endParaRPr lang="it-IT" b="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Entrare in empatia con l’alunno, aiutandolo a riconoscere ed esprimere le proprie difficoltà e limiti ma anche i propri punti di forza</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Aiutare l’alunno a riconoscere i diversi ruoli svolti in ambito scolastico e lavorativo, adottando un comportamento consono ed adeguato in ogni circostanza</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Ricorrere ad un incoraggiamento continuo e al riconoscimento degli sforzi e dei successi scolastici ottenuti al fine di migliorare l’autostima</a:t>
            </a:r>
          </a:p>
          <a:p>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1190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13774" y="234503"/>
            <a:ext cx="10351752" cy="908797"/>
          </a:xfrm>
        </p:spPr>
        <p:txBody>
          <a:bodyPr>
            <a:normAutofit/>
          </a:bodyPr>
          <a:lstStyle/>
          <a:p>
            <a:r>
              <a:rPr lang="it-IT" b="1" dirty="0">
                <a:solidFill>
                  <a:schemeClr val="accent1">
                    <a:lumMod val="50000"/>
                  </a:schemeClr>
                </a:solidFill>
              </a:rPr>
              <a:t>METODOLOGIE E STRATEGIE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75279" y="1263773"/>
            <a:ext cx="11456126" cy="4864985"/>
          </a:xfrm>
        </p:spPr>
        <p:txBody>
          <a:bodyPr>
            <a:normAutofit fontScale="77500" lnSpcReduction="20000"/>
          </a:bodyPr>
          <a:lstStyle/>
          <a:p>
            <a:endParaRPr lang="it-IT" b="1" dirty="0">
              <a:solidFill>
                <a:schemeClr val="tx1"/>
              </a:solidFill>
              <a:latin typeface="Times New Roman" panose="02020603050405020304" pitchFamily="18" charset="0"/>
              <a:cs typeface="Times New Roman" panose="02020603050405020304" pitchFamily="18" charset="0"/>
            </a:endParaRPr>
          </a:p>
          <a:p>
            <a:r>
              <a:rPr lang="it-IT" b="1" dirty="0">
                <a:solidFill>
                  <a:schemeClr val="tx1"/>
                </a:solidFill>
                <a:latin typeface="Times New Roman" panose="02020603050405020304" pitchFamily="18" charset="0"/>
                <a:cs typeface="Times New Roman" panose="02020603050405020304" pitchFamily="18" charset="0"/>
              </a:rPr>
              <a:t>Aree motorio-prassica e dell’autonomia personale e sociale:</a:t>
            </a:r>
            <a:endParaRPr lang="it-IT"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Far acquisire una maggiore padronanza nell’uso di strumenti ed attrezzature nel controllare il lavoro svolto, correggendo eventuali errori</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Far acquisire una maggiore precisione, sicurezza ed autonomia operativa</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Aiutare a svolgere diverse mansioni /attività di manualità fine /grossolana</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Aiutare ad eseguire semplici consegne, rispettando i tempi e i modi previsti</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Favorire le interazioni dell’alunno con i docenti e con i compagni, guidandolo nel discernere i comportamenti corretti da quelli che non lo sono</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Aiutare a gestire l’esecuzione dei compiti a casa e l’organizzazione del materiale scolastico</a:t>
            </a:r>
          </a:p>
          <a:p>
            <a:pPr marL="342900" indent="-342900" algn="just">
              <a:buFont typeface="Wingdings" panose="05000000000000000000" pitchFamily="2" charset="2"/>
              <a:buChar char="§"/>
            </a:pPr>
            <a:r>
              <a:rPr lang="it-IT" dirty="0">
                <a:solidFill>
                  <a:schemeClr val="tx1"/>
                </a:solidFill>
                <a:latin typeface="Times New Roman" panose="02020603050405020304" pitchFamily="18" charset="0"/>
                <a:cs typeface="Times New Roman" panose="02020603050405020304" pitchFamily="18" charset="0"/>
              </a:rPr>
              <a:t>Promuovere esperienze di Tirocinio o Alternanza Scuola-Lavoro (in particolare per alunni che seguono programmazioni differenziate), in collaborazione con l’ASSISTENTE di riferimento e con l’azienda ospitante, al fine di agevolare le future scelte professionali e l’ingresso nel mondo del lavoro</a:t>
            </a:r>
          </a:p>
          <a:p>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08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13774" y="234503"/>
            <a:ext cx="10351752" cy="908797"/>
          </a:xfrm>
        </p:spPr>
        <p:txBody>
          <a:bodyPr>
            <a:normAutofit/>
          </a:bodyPr>
          <a:lstStyle/>
          <a:p>
            <a:r>
              <a:rPr lang="it-IT" b="1" dirty="0">
                <a:solidFill>
                  <a:schemeClr val="accent1">
                    <a:lumMod val="50000"/>
                  </a:schemeClr>
                </a:solidFill>
              </a:rPr>
              <a:t>METODOLOGIE DIDATTICHE ALTERNATIVE</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75279" y="1263774"/>
            <a:ext cx="11456126" cy="3979346"/>
          </a:xfrm>
        </p:spPr>
        <p:txBody>
          <a:bodyPr>
            <a:normAutofit/>
          </a:bodyPr>
          <a:lstStyle/>
          <a:p>
            <a:endParaRPr lang="it-IT" b="1" dirty="0">
              <a:solidFill>
                <a:schemeClr val="tx1"/>
              </a:solidFill>
              <a:latin typeface="Times New Roman" panose="02020603050405020304" pitchFamily="18" charset="0"/>
              <a:cs typeface="Times New Roman" panose="02020603050405020304" pitchFamily="18" charset="0"/>
            </a:endParaRPr>
          </a:p>
          <a:p>
            <a:pPr algn="just"/>
            <a:r>
              <a:rPr lang="it-IT" b="1" dirty="0">
                <a:solidFill>
                  <a:schemeClr val="tx1"/>
                </a:solidFill>
                <a:latin typeface="Times New Roman" panose="02020603050405020304" pitchFamily="18" charset="0"/>
                <a:cs typeface="Times New Roman" panose="02020603050405020304" pitchFamily="18" charset="0"/>
              </a:rPr>
              <a:t>Peer tutoring </a:t>
            </a:r>
            <a:r>
              <a:rPr lang="it-IT" dirty="0">
                <a:solidFill>
                  <a:schemeClr val="tx1"/>
                </a:solidFill>
                <a:latin typeface="Times New Roman" panose="02020603050405020304" pitchFamily="18" charset="0"/>
                <a:cs typeface="Times New Roman" panose="02020603050405020304" pitchFamily="18" charset="0"/>
              </a:rPr>
              <a:t>(apprendimento tra pari) è basato sulle interazioni tra un tutor (compagno) più capace aiuta un compagno in difficoltà e, a seconda dei momenti e degli argomenti studiati, si scambiano i ruoli.</a:t>
            </a:r>
          </a:p>
          <a:p>
            <a:pPr algn="just"/>
            <a:r>
              <a:rPr lang="it-IT" b="1" dirty="0">
                <a:solidFill>
                  <a:schemeClr val="tx1"/>
                </a:solidFill>
                <a:latin typeface="Times New Roman" panose="02020603050405020304" pitchFamily="18" charset="0"/>
                <a:cs typeface="Times New Roman" panose="02020603050405020304" pitchFamily="18" charset="0"/>
              </a:rPr>
              <a:t>Cooperative learning </a:t>
            </a:r>
            <a:r>
              <a:rPr lang="it-IT" dirty="0">
                <a:solidFill>
                  <a:schemeClr val="tx1"/>
                </a:solidFill>
                <a:latin typeface="Times New Roman" panose="02020603050405020304" pitchFamily="18" charset="0"/>
                <a:cs typeface="Times New Roman" panose="02020603050405020304" pitchFamily="18" charset="0"/>
              </a:rPr>
              <a:t>gli studenti apprendono in piccoli gruppi, aiutandosi reciprocamente e sentendosi corresponsabili del reciproco percorso. L’insegnante assume un ruolo di facilitatore ed organizzatore delle attività.</a:t>
            </a:r>
          </a:p>
          <a:p>
            <a:pPr algn="just"/>
            <a:r>
              <a:rPr lang="it-IT" b="1" dirty="0" err="1">
                <a:solidFill>
                  <a:schemeClr val="tx1"/>
                </a:solidFill>
                <a:latin typeface="Times New Roman" panose="02020603050405020304" pitchFamily="18" charset="0"/>
                <a:cs typeface="Times New Roman" panose="02020603050405020304" pitchFamily="18" charset="0"/>
              </a:rPr>
              <a:t>Flipped</a:t>
            </a:r>
            <a:r>
              <a:rPr lang="it-IT" b="1" dirty="0">
                <a:solidFill>
                  <a:schemeClr val="tx1"/>
                </a:solidFill>
                <a:latin typeface="Times New Roman" panose="02020603050405020304" pitchFamily="18" charset="0"/>
                <a:cs typeface="Times New Roman" panose="02020603050405020304" pitchFamily="18" charset="0"/>
              </a:rPr>
              <a:t> </a:t>
            </a:r>
            <a:r>
              <a:rPr lang="it-IT" b="1" dirty="0" err="1">
                <a:solidFill>
                  <a:schemeClr val="tx1"/>
                </a:solidFill>
                <a:latin typeface="Times New Roman" panose="02020603050405020304" pitchFamily="18" charset="0"/>
                <a:cs typeface="Times New Roman" panose="02020603050405020304" pitchFamily="18" charset="0"/>
              </a:rPr>
              <a:t>classroom</a:t>
            </a:r>
            <a:r>
              <a:rPr lang="it-IT" b="1" dirty="0">
                <a:solidFill>
                  <a:schemeClr val="tx1"/>
                </a:solidFill>
                <a:latin typeface="Times New Roman" panose="02020603050405020304" pitchFamily="18" charset="0"/>
                <a:cs typeface="Times New Roman" panose="02020603050405020304" pitchFamily="18" charset="0"/>
              </a:rPr>
              <a:t> (</a:t>
            </a:r>
            <a:r>
              <a:rPr lang="it-IT" dirty="0">
                <a:solidFill>
                  <a:schemeClr val="tx1"/>
                </a:solidFill>
                <a:latin typeface="Times New Roman" panose="02020603050405020304" pitchFamily="18" charset="0"/>
                <a:cs typeface="Times New Roman" panose="02020603050405020304" pitchFamily="18" charset="0"/>
              </a:rPr>
              <a:t>classe capovolta): gli studenti utlilizzano in classe le tecnologie per produrre le conoscenze</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6" name="Freccia a destra 5">
            <a:hlinkClick r:id="rId2" action="ppaction://hlinksldjump"/>
            <a:extLst>
              <a:ext uri="{FF2B5EF4-FFF2-40B4-BE49-F238E27FC236}">
                <a16:creationId xmlns:a16="http://schemas.microsoft.com/office/drawing/2014/main" id="{B35BE565-8803-425E-A456-F07F3193F1BC}"/>
              </a:ext>
            </a:extLst>
          </p:cNvPr>
          <p:cNvSpPr/>
          <p:nvPr/>
        </p:nvSpPr>
        <p:spPr>
          <a:xfrm>
            <a:off x="7772399" y="5363594"/>
            <a:ext cx="447869" cy="494522"/>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912223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13774" y="234503"/>
            <a:ext cx="10351752" cy="908797"/>
          </a:xfrm>
        </p:spPr>
        <p:txBody>
          <a:bodyPr>
            <a:normAutofit/>
          </a:bodyPr>
          <a:lstStyle/>
          <a:p>
            <a:r>
              <a:rPr lang="it-IT" b="1" dirty="0">
                <a:solidFill>
                  <a:srgbClr val="7030A0"/>
                </a:solidFill>
              </a:rPr>
              <a:t>LA LOGICA SISTEMICA</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275279" y="1263774"/>
            <a:ext cx="11456126" cy="4754072"/>
          </a:xfrm>
        </p:spPr>
        <p:txBody>
          <a:bodyPr>
            <a:noAutofit/>
          </a:bodyPr>
          <a:lstStyle/>
          <a:p>
            <a:pPr algn="just"/>
            <a:r>
              <a:rPr lang="it-IT" sz="2800" dirty="0">
                <a:solidFill>
                  <a:schemeClr val="tx1"/>
                </a:solidFill>
              </a:rPr>
              <a:t>Il docente è “assegnato alla classe per le attività di sostegno”, nel senso che oltre a intervenire sulla base di una preparazione specifica, nelle ore in classe collabora con l'insegnante curricolare e con il Consiglio di Classe affinché l'iter formativo dell'alunno possa continuare anche in sua assenza. </a:t>
            </a:r>
          </a:p>
          <a:p>
            <a:pPr algn="just"/>
            <a:r>
              <a:rPr lang="it-IT" sz="2800" dirty="0">
                <a:solidFill>
                  <a:schemeClr val="tx1"/>
                </a:solidFill>
              </a:rPr>
              <a:t>IL DOCENTE DI SOSTEGNO HA UNA </a:t>
            </a:r>
            <a:r>
              <a:rPr lang="it-IT" sz="2800" b="1" dirty="0">
                <a:solidFill>
                  <a:schemeClr val="tx1"/>
                </a:solidFill>
              </a:rPr>
              <a:t>funzione di coordinamento della rete delle attività previste per l'effettivo raggiungimento dell'integrazione</a:t>
            </a:r>
            <a:r>
              <a:rPr lang="it-IT" sz="2800" dirty="0">
                <a:solidFill>
                  <a:schemeClr val="tx1"/>
                </a:solidFill>
              </a:rPr>
              <a:t>.</a:t>
            </a:r>
            <a:endParaRPr lang="it-IT"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4590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65F86-216E-4398-AA34-6C2A616BA060}"/>
              </a:ext>
            </a:extLst>
          </p:cNvPr>
          <p:cNvSpPr>
            <a:spLocks noGrp="1"/>
          </p:cNvSpPr>
          <p:nvPr>
            <p:ph type="title"/>
          </p:nvPr>
        </p:nvSpPr>
        <p:spPr>
          <a:xfrm>
            <a:off x="913774" y="155201"/>
            <a:ext cx="10351752" cy="908797"/>
          </a:xfrm>
        </p:spPr>
        <p:txBody>
          <a:bodyPr>
            <a:normAutofit/>
          </a:bodyPr>
          <a:lstStyle/>
          <a:p>
            <a:r>
              <a:rPr lang="it-IT" b="1" dirty="0">
                <a:solidFill>
                  <a:srgbClr val="7030A0"/>
                </a:solidFill>
              </a:rPr>
              <a:t>LA LOGICA SISTEMICA</a:t>
            </a:r>
          </a:p>
        </p:txBody>
      </p:sp>
      <p:sp>
        <p:nvSpPr>
          <p:cNvPr id="3" name="Segnaposto testo 2">
            <a:extLst>
              <a:ext uri="{FF2B5EF4-FFF2-40B4-BE49-F238E27FC236}">
                <a16:creationId xmlns:a16="http://schemas.microsoft.com/office/drawing/2014/main" id="{37A42D97-B6B6-4BCC-983A-DDA4B3BB09BF}"/>
              </a:ext>
            </a:extLst>
          </p:cNvPr>
          <p:cNvSpPr>
            <a:spLocks noGrp="1"/>
          </p:cNvSpPr>
          <p:nvPr>
            <p:ph type="body" idx="1"/>
          </p:nvPr>
        </p:nvSpPr>
        <p:spPr>
          <a:xfrm>
            <a:off x="300446" y="1666444"/>
            <a:ext cx="11456126" cy="4864985"/>
          </a:xfrm>
        </p:spPr>
        <p:txBody>
          <a:bodyPr>
            <a:normAutofit/>
          </a:bodyPr>
          <a:lstStyle/>
          <a:p>
            <a:endParaRPr lang="it-IT" b="1" dirty="0">
              <a:solidFill>
                <a:schemeClr val="tx1"/>
              </a:solidFill>
              <a:latin typeface="Times New Roman" panose="02020603050405020304" pitchFamily="18" charset="0"/>
              <a:cs typeface="Times New Roman" panose="02020603050405020304" pitchFamily="18" charset="0"/>
            </a:endParaRPr>
          </a:p>
          <a:p>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17" name="Rettangolo 16">
            <a:extLst>
              <a:ext uri="{FF2B5EF4-FFF2-40B4-BE49-F238E27FC236}">
                <a16:creationId xmlns:a16="http://schemas.microsoft.com/office/drawing/2014/main" id="{E0B1C26E-6DB3-4B7B-ADF1-6706111737DA}"/>
              </a:ext>
            </a:extLst>
          </p:cNvPr>
          <p:cNvSpPr/>
          <p:nvPr/>
        </p:nvSpPr>
        <p:spPr>
          <a:xfrm>
            <a:off x="534100" y="1152582"/>
            <a:ext cx="10851869" cy="461665"/>
          </a:xfrm>
          <a:prstGeom prst="rect">
            <a:avLst/>
          </a:prstGeom>
        </p:spPr>
        <p:txBody>
          <a:bodyPr wrap="square">
            <a:spAutoFit/>
          </a:bodyPr>
          <a:lstStyle/>
          <a:p>
            <a:r>
              <a:rPr lang="it-IT" sz="2400" b="1" dirty="0">
                <a:solidFill>
                  <a:srgbClr val="FF0000"/>
                </a:solidFill>
                <a:latin typeface="Times New Roman" panose="02020603050405020304" pitchFamily="18" charset="0"/>
                <a:ea typeface="Calibri" panose="020F0502020204030204" pitchFamily="34" charset="0"/>
              </a:rPr>
              <a:t>INTERAZIONE TRA DOCENTI CURRICULARI E DOCENTI DI SOSTEGNO</a:t>
            </a:r>
            <a:endParaRPr lang="it-IT" sz="2400" dirty="0"/>
          </a:p>
        </p:txBody>
      </p:sp>
      <p:graphicFrame>
        <p:nvGraphicFramePr>
          <p:cNvPr id="22" name="Tabella 21">
            <a:extLst>
              <a:ext uri="{FF2B5EF4-FFF2-40B4-BE49-F238E27FC236}">
                <a16:creationId xmlns:a16="http://schemas.microsoft.com/office/drawing/2014/main" id="{DB38C8F6-6E1D-407A-85EE-EDAFA6A71F50}"/>
              </a:ext>
            </a:extLst>
          </p:cNvPr>
          <p:cNvGraphicFramePr>
            <a:graphicFrameLocks noGrp="1"/>
          </p:cNvGraphicFramePr>
          <p:nvPr>
            <p:extLst>
              <p:ext uri="{D42A27DB-BD31-4B8C-83A1-F6EECF244321}">
                <p14:modId xmlns:p14="http://schemas.microsoft.com/office/powerpoint/2010/main" val="2728227672"/>
              </p:ext>
            </p:extLst>
          </p:nvPr>
        </p:nvGraphicFramePr>
        <p:xfrm>
          <a:off x="839128" y="1689411"/>
          <a:ext cx="10068357" cy="3830838"/>
        </p:xfrm>
        <a:graphic>
          <a:graphicData uri="http://schemas.openxmlformats.org/drawingml/2006/table">
            <a:tbl>
              <a:tblPr firstRow="1" firstCol="1" bandRow="1" bandCol="1">
                <a:tableStyleId>{5C22544A-7EE6-4342-B048-85BDC9FD1C3A}</a:tableStyleId>
              </a:tblPr>
              <a:tblGrid>
                <a:gridCol w="5683118">
                  <a:extLst>
                    <a:ext uri="{9D8B030D-6E8A-4147-A177-3AD203B41FA5}">
                      <a16:colId xmlns:a16="http://schemas.microsoft.com/office/drawing/2014/main" val="96029469"/>
                    </a:ext>
                  </a:extLst>
                </a:gridCol>
                <a:gridCol w="4385239">
                  <a:extLst>
                    <a:ext uri="{9D8B030D-6E8A-4147-A177-3AD203B41FA5}">
                      <a16:colId xmlns:a16="http://schemas.microsoft.com/office/drawing/2014/main" val="444234503"/>
                    </a:ext>
                  </a:extLst>
                </a:gridCol>
              </a:tblGrid>
              <a:tr h="571711">
                <a:tc>
                  <a:txBody>
                    <a:bodyPr/>
                    <a:lstStyle/>
                    <a:p>
                      <a:pPr algn="ctr">
                        <a:lnSpc>
                          <a:spcPct val="115000"/>
                        </a:lnSpc>
                        <a:spcAft>
                          <a:spcPts val="0"/>
                        </a:spcAft>
                      </a:pPr>
                      <a:r>
                        <a:rPr lang="it-IT" sz="2400" dirty="0">
                          <a:effectLst/>
                        </a:rPr>
                        <a:t>DOCENTI CURRICOLARI</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400" dirty="0">
                          <a:effectLst/>
                        </a:rPr>
                        <a:t>DOCENTI SOSTEGNO</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0799824"/>
                  </a:ext>
                </a:extLst>
              </a:tr>
              <a:tr h="1011232">
                <a:tc>
                  <a:txBody>
                    <a:bodyPr/>
                    <a:lstStyle/>
                    <a:p>
                      <a:pPr marL="342900" lvl="0" indent="-342900">
                        <a:lnSpc>
                          <a:spcPct val="115000"/>
                        </a:lnSpc>
                        <a:spcAft>
                          <a:spcPts val="0"/>
                        </a:spcAft>
                        <a:buFont typeface="Symbol" panose="05050102010706020507" pitchFamily="18" charset="2"/>
                        <a:buChar char=""/>
                      </a:pPr>
                      <a:r>
                        <a:rPr lang="it-IT" sz="2400" dirty="0">
                          <a:effectLst/>
                        </a:rPr>
                        <a:t>conoscono meglio le caratteristiche della didattica comune</a:t>
                      </a:r>
                      <a:endParaRPr lang="it-IT" sz="2400" dirty="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it-IT" sz="2400" dirty="0">
                          <a:effectLst/>
                        </a:rPr>
                        <a:t>conoscono meglio caratteristiche delle patologie</a:t>
                      </a:r>
                      <a:endParaRPr lang="it-IT" sz="2400" dirty="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val="3904636809"/>
                  </a:ext>
                </a:extLst>
              </a:tr>
              <a:tr h="1011232">
                <a:tc>
                  <a:txBody>
                    <a:bodyPr/>
                    <a:lstStyle/>
                    <a:p>
                      <a:pPr marL="342900" lvl="0" indent="-342900">
                        <a:lnSpc>
                          <a:spcPct val="115000"/>
                        </a:lnSpc>
                        <a:spcAft>
                          <a:spcPts val="0"/>
                        </a:spcAft>
                        <a:buFont typeface="Symbol" panose="05050102010706020507" pitchFamily="18" charset="2"/>
                        <a:buChar char=""/>
                      </a:pPr>
                      <a:r>
                        <a:rPr lang="it-IT" sz="2400" dirty="0">
                          <a:effectLst/>
                        </a:rPr>
                        <a:t>padroneggiano meglio i contenuti disciplinari</a:t>
                      </a:r>
                      <a:endParaRPr lang="it-IT" sz="2400" dirty="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it-IT" sz="2400" dirty="0">
                          <a:effectLst/>
                        </a:rPr>
                        <a:t>conoscono meglio relative metodologie</a:t>
                      </a:r>
                      <a:endParaRPr lang="it-IT" sz="2400" dirty="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val="2577624263"/>
                  </a:ext>
                </a:extLst>
              </a:tr>
              <a:tr h="1011232">
                <a:tc>
                  <a:txBody>
                    <a:bodyPr/>
                    <a:lstStyle/>
                    <a:p>
                      <a:pPr marL="342900" lvl="0" indent="-342900">
                        <a:lnSpc>
                          <a:spcPct val="115000"/>
                        </a:lnSpc>
                        <a:spcAft>
                          <a:spcPts val="0"/>
                        </a:spcAft>
                        <a:buFont typeface="Symbol" panose="05050102010706020507" pitchFamily="18" charset="2"/>
                        <a:buChar char=""/>
                      </a:pPr>
                      <a:r>
                        <a:rPr lang="it-IT" sz="2400" dirty="0">
                          <a:effectLst/>
                        </a:rPr>
                        <a:t>conoscono meglio il curricolo della classe</a:t>
                      </a:r>
                      <a:endParaRPr lang="it-IT" sz="2400" dirty="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it-IT" sz="2400" dirty="0">
                          <a:effectLst/>
                        </a:rPr>
                        <a:t>sono in grado di selezionare obiettivi didattici personalizzati e/o individualizzati</a:t>
                      </a:r>
                      <a:endParaRPr lang="it-IT" sz="2400" dirty="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val="57389767"/>
                  </a:ext>
                </a:extLst>
              </a:tr>
            </a:tbl>
          </a:graphicData>
        </a:graphic>
      </p:graphicFrame>
    </p:spTree>
    <p:extLst>
      <p:ext uri="{BB962C8B-B14F-4D97-AF65-F5344CB8AC3E}">
        <p14:creationId xmlns:p14="http://schemas.microsoft.com/office/powerpoint/2010/main" val="13713492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4A82BD-05E4-45E1-BA02-E6B64EAB111C}"/>
              </a:ext>
            </a:extLst>
          </p:cNvPr>
          <p:cNvSpPr>
            <a:spLocks noGrp="1"/>
          </p:cNvSpPr>
          <p:nvPr>
            <p:ph type="title"/>
          </p:nvPr>
        </p:nvSpPr>
        <p:spPr>
          <a:xfrm>
            <a:off x="913774" y="430565"/>
            <a:ext cx="10364451" cy="861340"/>
          </a:xfrm>
        </p:spPr>
        <p:txBody>
          <a:bodyPr/>
          <a:lstStyle/>
          <a:p>
            <a:r>
              <a:rPr lang="it-IT" b="1" dirty="0">
                <a:solidFill>
                  <a:srgbClr val="7030A0"/>
                </a:solidFill>
              </a:rPr>
              <a:t>LA LOGICA SISTEMICA</a:t>
            </a:r>
          </a:p>
        </p:txBody>
      </p:sp>
      <p:sp>
        <p:nvSpPr>
          <p:cNvPr id="3" name="Rettangolo 2">
            <a:extLst>
              <a:ext uri="{FF2B5EF4-FFF2-40B4-BE49-F238E27FC236}">
                <a16:creationId xmlns:a16="http://schemas.microsoft.com/office/drawing/2014/main" id="{E186122F-DC25-431D-AC0B-1D9154CDB8EF}"/>
              </a:ext>
            </a:extLst>
          </p:cNvPr>
          <p:cNvSpPr/>
          <p:nvPr/>
        </p:nvSpPr>
        <p:spPr>
          <a:xfrm>
            <a:off x="463202" y="1431411"/>
            <a:ext cx="10364450" cy="423834"/>
          </a:xfrm>
          <a:prstGeom prst="rect">
            <a:avLst/>
          </a:prstGeom>
        </p:spPr>
        <p:txBody>
          <a:bodyPr wrap="square">
            <a:spAutoFit/>
          </a:bodyPr>
          <a:lstStyle/>
          <a:p>
            <a:pPr algn="ctr">
              <a:lnSpc>
                <a:spcPct val="115000"/>
              </a:lnSpc>
              <a:spcAft>
                <a:spcPts val="1000"/>
              </a:spcAft>
            </a:pPr>
            <a:r>
              <a:rPr lang="it-IT" sz="2000" b="1" dirty="0">
                <a:solidFill>
                  <a:srgbClr val="FF0000"/>
                </a:solidFill>
                <a:latin typeface="Times New Roman" panose="02020603050405020304" pitchFamily="18" charset="0"/>
                <a:ea typeface="Calibri" panose="020F0502020204030204" pitchFamily="34" charset="0"/>
              </a:rPr>
              <a:t>ERRATE CONVINZIONI TRA DOCENTE DI SOSTEGNO E DOCENTE CURRICOLARE</a:t>
            </a:r>
            <a:endParaRPr lang="it-IT" sz="2000" dirty="0">
              <a:effectLst/>
              <a:latin typeface="Calibri" panose="020F0502020204030204" pitchFamily="34" charset="0"/>
              <a:ea typeface="Calibri" panose="020F0502020204030204" pitchFamily="34" charset="0"/>
            </a:endParaRPr>
          </a:p>
        </p:txBody>
      </p:sp>
      <p:graphicFrame>
        <p:nvGraphicFramePr>
          <p:cNvPr id="4" name="Tabella 3">
            <a:extLst>
              <a:ext uri="{FF2B5EF4-FFF2-40B4-BE49-F238E27FC236}">
                <a16:creationId xmlns:a16="http://schemas.microsoft.com/office/drawing/2014/main" id="{C30E965C-775C-4A6F-A4D9-1DBDDD7338F4}"/>
              </a:ext>
            </a:extLst>
          </p:cNvPr>
          <p:cNvGraphicFramePr>
            <a:graphicFrameLocks noGrp="1"/>
          </p:cNvGraphicFramePr>
          <p:nvPr>
            <p:extLst>
              <p:ext uri="{D42A27DB-BD31-4B8C-83A1-F6EECF244321}">
                <p14:modId xmlns:p14="http://schemas.microsoft.com/office/powerpoint/2010/main" val="480102648"/>
              </p:ext>
            </p:extLst>
          </p:nvPr>
        </p:nvGraphicFramePr>
        <p:xfrm>
          <a:off x="993548" y="2097932"/>
          <a:ext cx="8984974" cy="3542655"/>
        </p:xfrm>
        <a:graphic>
          <a:graphicData uri="http://schemas.openxmlformats.org/drawingml/2006/table">
            <a:tbl>
              <a:tblPr firstRow="1" firstCol="1" bandRow="1" bandCol="1">
                <a:tableStyleId>{5C22544A-7EE6-4342-B048-85BDC9FD1C3A}</a:tableStyleId>
              </a:tblPr>
              <a:tblGrid>
                <a:gridCol w="4492487">
                  <a:extLst>
                    <a:ext uri="{9D8B030D-6E8A-4147-A177-3AD203B41FA5}">
                      <a16:colId xmlns:a16="http://schemas.microsoft.com/office/drawing/2014/main" val="2154580679"/>
                    </a:ext>
                  </a:extLst>
                </a:gridCol>
                <a:gridCol w="4492487">
                  <a:extLst>
                    <a:ext uri="{9D8B030D-6E8A-4147-A177-3AD203B41FA5}">
                      <a16:colId xmlns:a16="http://schemas.microsoft.com/office/drawing/2014/main" val="3054588531"/>
                    </a:ext>
                  </a:extLst>
                </a:gridCol>
              </a:tblGrid>
              <a:tr h="657087">
                <a:tc>
                  <a:txBody>
                    <a:bodyPr/>
                    <a:lstStyle/>
                    <a:p>
                      <a:pPr algn="ctr">
                        <a:lnSpc>
                          <a:spcPct val="115000"/>
                        </a:lnSpc>
                        <a:spcAft>
                          <a:spcPts val="0"/>
                        </a:spcAft>
                      </a:pPr>
                      <a:r>
                        <a:rPr lang="it-IT" sz="2800" dirty="0">
                          <a:effectLst/>
                        </a:rPr>
                        <a:t> DOCENTI CURRICOLARI</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800">
                          <a:effectLst/>
                        </a:rPr>
                        <a:t>DOCENTI SOSTEGNO</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4802243"/>
                  </a:ext>
                </a:extLst>
              </a:tr>
              <a:tr h="1355953">
                <a:tc>
                  <a:txBody>
                    <a:bodyPr/>
                    <a:lstStyle/>
                    <a:p>
                      <a:pPr marL="342900" lvl="0" indent="-342900">
                        <a:lnSpc>
                          <a:spcPct val="115000"/>
                        </a:lnSpc>
                        <a:spcAft>
                          <a:spcPts val="0"/>
                        </a:spcAft>
                        <a:buFont typeface="Symbol" panose="05050102010706020507" pitchFamily="18" charset="2"/>
                        <a:buChar char=""/>
                      </a:pPr>
                      <a:r>
                        <a:rPr lang="it-IT" sz="2800" dirty="0">
                          <a:effectLst/>
                        </a:rPr>
                        <a:t>non corresponsabile insegnamento ad alunno disabile</a:t>
                      </a:r>
                      <a:endParaRPr lang="it-IT" sz="2800" dirty="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it-IT" sz="2800" dirty="0">
                          <a:effectLst/>
                        </a:rPr>
                        <a:t>unico titolare insegnamento personalizzato /individualizzato </a:t>
                      </a:r>
                      <a:endParaRPr lang="it-IT" sz="2800" dirty="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val="2852457365"/>
                  </a:ext>
                </a:extLst>
              </a:tr>
              <a:tr h="1355953">
                <a:tc>
                  <a:txBody>
                    <a:bodyPr/>
                    <a:lstStyle/>
                    <a:p>
                      <a:pPr marL="342900" lvl="0" indent="-342900">
                        <a:lnSpc>
                          <a:spcPct val="115000"/>
                        </a:lnSpc>
                        <a:spcAft>
                          <a:spcPts val="0"/>
                        </a:spcAft>
                        <a:buFont typeface="Symbol" panose="05050102010706020507" pitchFamily="18" charset="2"/>
                        <a:buChar char=""/>
                      </a:pPr>
                      <a:r>
                        <a:rPr lang="it-IT" sz="2800">
                          <a:effectLst/>
                        </a:rPr>
                        <a:t>non possiede titolo o competenza per operare con alunno disabile </a:t>
                      </a:r>
                      <a:endParaRPr lang="it-IT" sz="280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it-IT" sz="2800" dirty="0">
                          <a:effectLst/>
                        </a:rPr>
                        <a:t>predisposto alla “cura” e al controllo dell’alunno disabile </a:t>
                      </a:r>
                      <a:endParaRPr lang="it-IT" sz="2800" dirty="0">
                        <a:effectLst/>
                        <a:latin typeface="Calibri" panose="020F05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val="4011696990"/>
                  </a:ext>
                </a:extLst>
              </a:tr>
            </a:tbl>
          </a:graphicData>
        </a:graphic>
      </p:graphicFrame>
    </p:spTree>
    <p:extLst>
      <p:ext uri="{BB962C8B-B14F-4D97-AF65-F5344CB8AC3E}">
        <p14:creationId xmlns:p14="http://schemas.microsoft.com/office/powerpoint/2010/main" val="3339264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898F3A-90E5-49FF-8941-74DA1A59615A}"/>
              </a:ext>
            </a:extLst>
          </p:cNvPr>
          <p:cNvSpPr>
            <a:spLocks noGrp="1"/>
          </p:cNvSpPr>
          <p:nvPr>
            <p:ph type="title"/>
          </p:nvPr>
        </p:nvSpPr>
        <p:spPr>
          <a:xfrm>
            <a:off x="754748" y="324980"/>
            <a:ext cx="10351752" cy="1026741"/>
          </a:xfrm>
        </p:spPr>
        <p:txBody>
          <a:bodyPr>
            <a:normAutofit/>
          </a:bodyPr>
          <a:lstStyle/>
          <a:p>
            <a:r>
              <a:rPr lang="it-IT" b="1" dirty="0"/>
              <a:t>SUGGERIMENTI…</a:t>
            </a:r>
          </a:p>
        </p:txBody>
      </p:sp>
      <p:sp>
        <p:nvSpPr>
          <p:cNvPr id="3" name="Segnaposto testo 2">
            <a:extLst>
              <a:ext uri="{FF2B5EF4-FFF2-40B4-BE49-F238E27FC236}">
                <a16:creationId xmlns:a16="http://schemas.microsoft.com/office/drawing/2014/main" id="{4E848F6F-81D6-489A-80FE-12496CDAE6C0}"/>
              </a:ext>
            </a:extLst>
          </p:cNvPr>
          <p:cNvSpPr>
            <a:spLocks noGrp="1"/>
          </p:cNvSpPr>
          <p:nvPr>
            <p:ph type="body" idx="1"/>
          </p:nvPr>
        </p:nvSpPr>
        <p:spPr>
          <a:xfrm>
            <a:off x="582468" y="1447800"/>
            <a:ext cx="10695757" cy="4767470"/>
          </a:xfrm>
        </p:spPr>
        <p:txBody>
          <a:bodyPr>
            <a:noAutofit/>
          </a:bodyPr>
          <a:lstStyle/>
          <a:p>
            <a:pPr algn="just"/>
            <a:r>
              <a:rPr lang="it-IT" sz="2200" b="1" dirty="0">
                <a:solidFill>
                  <a:schemeClr val="tx1"/>
                </a:solidFill>
                <a:latin typeface="Times New Roman" panose="02020603050405020304" pitchFamily="18" charset="0"/>
                <a:cs typeface="Times New Roman" panose="02020603050405020304" pitchFamily="18" charset="0"/>
              </a:rPr>
              <a:t>gli insegnanti di sostegno sono assegnati alla classe e non all’alunno.</a:t>
            </a:r>
          </a:p>
          <a:p>
            <a:pPr algn="just"/>
            <a:r>
              <a:rPr lang="it-IT" sz="2200" dirty="0">
                <a:solidFill>
                  <a:schemeClr val="tx1"/>
                </a:solidFill>
                <a:latin typeface="Times New Roman" panose="02020603050405020304" pitchFamily="18" charset="0"/>
                <a:cs typeface="Times New Roman" panose="02020603050405020304" pitchFamily="18" charset="0"/>
              </a:rPr>
              <a:t>Presentarsi  all’insegnante di classe e agli alunni come l’insegnante che aiuterà tutti nelle difficoltà di apprendimento.</a:t>
            </a:r>
          </a:p>
          <a:p>
            <a:pPr marL="342900" indent="-342900" algn="just">
              <a:buFont typeface="Wingdings" panose="05000000000000000000" pitchFamily="2" charset="2"/>
              <a:buChar char="v"/>
            </a:pPr>
            <a:r>
              <a:rPr lang="it-IT" sz="2200" dirty="0">
                <a:solidFill>
                  <a:schemeClr val="tx1"/>
                </a:solidFill>
                <a:latin typeface="Times New Roman" panose="02020603050405020304" pitchFamily="18" charset="0"/>
                <a:cs typeface="Times New Roman" panose="02020603050405020304" pitchFamily="18" charset="0"/>
              </a:rPr>
              <a:t>Non sedersi vicino all’alunno disabile, evita di Discriminarlo</a:t>
            </a:r>
          </a:p>
          <a:p>
            <a:pPr marL="342900" indent="-342900" algn="just">
              <a:buFont typeface="Wingdings" panose="05000000000000000000" pitchFamily="2" charset="2"/>
              <a:buChar char="v"/>
            </a:pPr>
            <a:r>
              <a:rPr lang="it-IT" sz="2200" dirty="0">
                <a:solidFill>
                  <a:schemeClr val="tx1"/>
                </a:solidFill>
                <a:latin typeface="Times New Roman" panose="02020603050405020304" pitchFamily="18" charset="0"/>
                <a:cs typeface="Times New Roman" panose="02020603050405020304" pitchFamily="18" charset="0"/>
              </a:rPr>
              <a:t>cercare l’interazione con tutta la classe</a:t>
            </a:r>
          </a:p>
          <a:p>
            <a:pPr marL="342900" indent="-342900" algn="just">
              <a:buFont typeface="Wingdings" panose="05000000000000000000" pitchFamily="2" charset="2"/>
              <a:buChar char="v"/>
            </a:pPr>
            <a:r>
              <a:rPr lang="it-IT" sz="2200" dirty="0">
                <a:solidFill>
                  <a:schemeClr val="tx1"/>
                </a:solidFill>
                <a:latin typeface="Times New Roman" panose="02020603050405020304" pitchFamily="18" charset="0"/>
                <a:cs typeface="Times New Roman" panose="02020603050405020304" pitchFamily="18" charset="0"/>
              </a:rPr>
              <a:t>collaboraRE  fin da subito con il docente curricolare </a:t>
            </a:r>
          </a:p>
          <a:p>
            <a:pPr marL="342900" indent="-342900" algn="just">
              <a:buFont typeface="Wingdings" panose="05000000000000000000" pitchFamily="2" charset="2"/>
              <a:buChar char="v"/>
            </a:pPr>
            <a:r>
              <a:rPr lang="it-IT" sz="2200" dirty="0">
                <a:solidFill>
                  <a:schemeClr val="tx1"/>
                </a:solidFill>
                <a:latin typeface="Times New Roman" panose="02020603050405020304" pitchFamily="18" charset="0"/>
                <a:cs typeface="Times New Roman" panose="02020603050405020304" pitchFamily="18" charset="0"/>
              </a:rPr>
              <a:t>creare sinergie con le persone con le quali si dovrà lavorare tutto l’anno è importantissimo.</a:t>
            </a:r>
          </a:p>
        </p:txBody>
      </p:sp>
      <p:pic>
        <p:nvPicPr>
          <p:cNvPr id="2050" name="Picture 2" descr="Immagine correlata">
            <a:extLst>
              <a:ext uri="{FF2B5EF4-FFF2-40B4-BE49-F238E27FC236}">
                <a16:creationId xmlns:a16="http://schemas.microsoft.com/office/drawing/2014/main" id="{3D3119C7-4F89-41FE-A0F9-4E1718394B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6285" y="324979"/>
            <a:ext cx="1141847" cy="1026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898861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71828E-7F67-4246-9284-3B77E8461FE4}"/>
              </a:ext>
            </a:extLst>
          </p:cNvPr>
          <p:cNvSpPr>
            <a:spLocks noGrp="1"/>
          </p:cNvSpPr>
          <p:nvPr>
            <p:ph type="title"/>
          </p:nvPr>
        </p:nvSpPr>
        <p:spPr>
          <a:xfrm>
            <a:off x="828261" y="176737"/>
            <a:ext cx="10364451" cy="694033"/>
          </a:xfrm>
        </p:spPr>
        <p:txBody>
          <a:bodyPr/>
          <a:lstStyle/>
          <a:p>
            <a:r>
              <a:rPr lang="it-IT" dirty="0"/>
              <a:t>LA LOGICA SISTEMICA</a:t>
            </a:r>
          </a:p>
        </p:txBody>
      </p:sp>
      <p:sp>
        <p:nvSpPr>
          <p:cNvPr id="3" name="Rettangolo 2">
            <a:extLst>
              <a:ext uri="{FF2B5EF4-FFF2-40B4-BE49-F238E27FC236}">
                <a16:creationId xmlns:a16="http://schemas.microsoft.com/office/drawing/2014/main" id="{086FC880-4711-497F-B03F-F5F138356842}"/>
              </a:ext>
            </a:extLst>
          </p:cNvPr>
          <p:cNvSpPr/>
          <p:nvPr/>
        </p:nvSpPr>
        <p:spPr>
          <a:xfrm>
            <a:off x="999288" y="870770"/>
            <a:ext cx="9422296" cy="423834"/>
          </a:xfrm>
          <a:prstGeom prst="rect">
            <a:avLst/>
          </a:prstGeom>
        </p:spPr>
        <p:txBody>
          <a:bodyPr wrap="square">
            <a:spAutoFit/>
          </a:bodyPr>
          <a:lstStyle/>
          <a:p>
            <a:pPr algn="ctr">
              <a:lnSpc>
                <a:spcPct val="115000"/>
              </a:lnSpc>
              <a:spcAft>
                <a:spcPts val="1000"/>
              </a:spcAft>
            </a:pPr>
            <a:r>
              <a:rPr lang="it-IT" sz="2000" b="1" dirty="0">
                <a:solidFill>
                  <a:srgbClr val="FF0000"/>
                </a:solidFill>
                <a:latin typeface="Times New Roman" panose="02020603050405020304" pitchFamily="18" charset="0"/>
                <a:ea typeface="Calibri" panose="020F0502020204030204" pitchFamily="34" charset="0"/>
              </a:rPr>
              <a:t>COSA FA IL DOCENTE DI CLASSE E COSA FA  IL DOCENTE DI SOSTEGNO</a:t>
            </a:r>
            <a:endParaRPr lang="it-IT" sz="2000" dirty="0">
              <a:effectLst/>
              <a:latin typeface="Calibri" panose="020F0502020204030204" pitchFamily="34" charset="0"/>
              <a:ea typeface="Calibri" panose="020F0502020204030204" pitchFamily="34" charset="0"/>
            </a:endParaRPr>
          </a:p>
        </p:txBody>
      </p:sp>
      <p:graphicFrame>
        <p:nvGraphicFramePr>
          <p:cNvPr id="4" name="Tabella 3">
            <a:extLst>
              <a:ext uri="{FF2B5EF4-FFF2-40B4-BE49-F238E27FC236}">
                <a16:creationId xmlns:a16="http://schemas.microsoft.com/office/drawing/2014/main" id="{BA8C4BF0-354D-4DF5-A297-533FDFB3959B}"/>
              </a:ext>
            </a:extLst>
          </p:cNvPr>
          <p:cNvGraphicFramePr>
            <a:graphicFrameLocks noGrp="1"/>
          </p:cNvGraphicFramePr>
          <p:nvPr>
            <p:extLst>
              <p:ext uri="{D42A27DB-BD31-4B8C-83A1-F6EECF244321}">
                <p14:modId xmlns:p14="http://schemas.microsoft.com/office/powerpoint/2010/main" val="2555129237"/>
              </p:ext>
            </p:extLst>
          </p:nvPr>
        </p:nvGraphicFramePr>
        <p:xfrm>
          <a:off x="1777483" y="1337504"/>
          <a:ext cx="8775868" cy="4910896"/>
        </p:xfrm>
        <a:graphic>
          <a:graphicData uri="http://schemas.openxmlformats.org/drawingml/2006/table">
            <a:tbl>
              <a:tblPr firstRow="1" firstCol="1" bandRow="1" bandCol="1">
                <a:tableStyleId>{5C22544A-7EE6-4342-B048-85BDC9FD1C3A}</a:tableStyleId>
              </a:tblPr>
              <a:tblGrid>
                <a:gridCol w="4387934">
                  <a:extLst>
                    <a:ext uri="{9D8B030D-6E8A-4147-A177-3AD203B41FA5}">
                      <a16:colId xmlns:a16="http://schemas.microsoft.com/office/drawing/2014/main" val="3101672763"/>
                    </a:ext>
                  </a:extLst>
                </a:gridCol>
                <a:gridCol w="4387934">
                  <a:extLst>
                    <a:ext uri="{9D8B030D-6E8A-4147-A177-3AD203B41FA5}">
                      <a16:colId xmlns:a16="http://schemas.microsoft.com/office/drawing/2014/main" val="3050089502"/>
                    </a:ext>
                  </a:extLst>
                </a:gridCol>
              </a:tblGrid>
              <a:tr h="410296">
                <a:tc>
                  <a:txBody>
                    <a:bodyPr/>
                    <a:lstStyle/>
                    <a:p>
                      <a:pPr algn="ctr">
                        <a:lnSpc>
                          <a:spcPct val="115000"/>
                        </a:lnSpc>
                        <a:spcAft>
                          <a:spcPts val="0"/>
                        </a:spcAft>
                      </a:pPr>
                      <a:r>
                        <a:rPr lang="it-IT" sz="2000" dirty="0">
                          <a:effectLst/>
                        </a:rPr>
                        <a:t>DOCENTI CURRICOLARI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183" marR="65183" marT="0" marB="0"/>
                </a:tc>
                <a:tc>
                  <a:txBody>
                    <a:bodyPr/>
                    <a:lstStyle/>
                    <a:p>
                      <a:pPr algn="ctr">
                        <a:lnSpc>
                          <a:spcPct val="115000"/>
                        </a:lnSpc>
                        <a:spcAft>
                          <a:spcPts val="0"/>
                        </a:spcAft>
                      </a:pPr>
                      <a:r>
                        <a:rPr lang="it-IT" sz="2000">
                          <a:effectLst/>
                        </a:rPr>
                        <a:t>DOCENTI SOSTEGNO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5183" marR="65183" marT="0" marB="0"/>
                </a:tc>
                <a:extLst>
                  <a:ext uri="{0D108BD9-81ED-4DB2-BD59-A6C34878D82A}">
                    <a16:rowId xmlns:a16="http://schemas.microsoft.com/office/drawing/2014/main" val="1419177463"/>
                  </a:ext>
                </a:extLst>
              </a:tr>
              <a:tr h="1330160">
                <a:tc>
                  <a:txBody>
                    <a:bodyPr/>
                    <a:lstStyle/>
                    <a:p>
                      <a:pPr marL="342900" lvl="0" indent="-342900">
                        <a:lnSpc>
                          <a:spcPct val="115000"/>
                        </a:lnSpc>
                        <a:spcAft>
                          <a:spcPts val="0"/>
                        </a:spcAft>
                        <a:buFont typeface="Symbol" panose="05050102010706020507" pitchFamily="18" charset="2"/>
                        <a:buChar char=""/>
                      </a:pPr>
                      <a:r>
                        <a:rPr lang="it-IT" sz="2000" dirty="0">
                          <a:effectLst/>
                        </a:rPr>
                        <a:t>RIPASSO / APPROFONDIMENTO aspetto del programma già affrontato</a:t>
                      </a:r>
                    </a:p>
                    <a:p>
                      <a:pPr marL="457200">
                        <a:lnSpc>
                          <a:spcPct val="115000"/>
                        </a:lnSpc>
                        <a:spcAft>
                          <a:spcPts val="0"/>
                        </a:spcAft>
                      </a:pPr>
                      <a:r>
                        <a:rPr lang="it-IT" sz="2000" dirty="0">
                          <a:effectLst/>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183" marR="65183" marT="0" marB="0"/>
                </a:tc>
                <a:tc>
                  <a:txBody>
                    <a:bodyPr/>
                    <a:lstStyle/>
                    <a:p>
                      <a:pPr marL="342900" lvl="0" indent="-342900">
                        <a:lnSpc>
                          <a:spcPct val="115000"/>
                        </a:lnSpc>
                        <a:spcAft>
                          <a:spcPts val="0"/>
                        </a:spcAft>
                        <a:buFont typeface="Symbol" panose="05050102010706020507" pitchFamily="18" charset="2"/>
                        <a:buChar char=""/>
                      </a:pPr>
                      <a:r>
                        <a:rPr lang="it-IT" sz="2000">
                          <a:effectLst/>
                        </a:rPr>
                        <a:t>ANALIZZA obiettivi della classe con docente curricolare cioè  SCEGLIE quelli più adatti all’alunno</a:t>
                      </a:r>
                      <a:endParaRPr lang="it-IT" sz="2000">
                        <a:effectLst/>
                        <a:latin typeface="Calibri" panose="020F0502020204030204" pitchFamily="34" charset="0"/>
                        <a:ea typeface="Calibri" panose="020F0502020204030204" pitchFamily="34" charset="0"/>
                        <a:cs typeface="Symbol" panose="05050102010706020507" pitchFamily="18" charset="2"/>
                      </a:endParaRPr>
                    </a:p>
                  </a:txBody>
                  <a:tcPr marL="65183" marR="65183" marT="0" marB="0"/>
                </a:tc>
                <a:extLst>
                  <a:ext uri="{0D108BD9-81ED-4DB2-BD59-A6C34878D82A}">
                    <a16:rowId xmlns:a16="http://schemas.microsoft.com/office/drawing/2014/main" val="117085364"/>
                  </a:ext>
                </a:extLst>
              </a:tr>
              <a:tr h="1058265">
                <a:tc>
                  <a:txBody>
                    <a:bodyPr/>
                    <a:lstStyle/>
                    <a:p>
                      <a:pPr marL="342900" lvl="0" indent="-342900">
                        <a:lnSpc>
                          <a:spcPct val="115000"/>
                        </a:lnSpc>
                        <a:spcAft>
                          <a:spcPts val="0"/>
                        </a:spcAft>
                        <a:buFont typeface="Symbol" panose="05050102010706020507" pitchFamily="18" charset="2"/>
                        <a:buChar char=""/>
                      </a:pPr>
                      <a:r>
                        <a:rPr lang="it-IT" sz="2000" dirty="0">
                          <a:effectLst/>
                        </a:rPr>
                        <a:t>PERCORSI METACOGNITIVI rispetto a strategie e processi</a:t>
                      </a:r>
                    </a:p>
                    <a:p>
                      <a:pPr marL="457200">
                        <a:lnSpc>
                          <a:spcPct val="115000"/>
                        </a:lnSpc>
                        <a:spcAft>
                          <a:spcPts val="0"/>
                        </a:spcAft>
                      </a:pPr>
                      <a:r>
                        <a:rPr lang="it-IT" sz="2000" dirty="0">
                          <a:effectLst/>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183" marR="65183" marT="0" marB="0"/>
                </a:tc>
                <a:tc>
                  <a:txBody>
                    <a:bodyPr/>
                    <a:lstStyle/>
                    <a:p>
                      <a:pPr marL="342900" lvl="0" indent="-342900">
                        <a:lnSpc>
                          <a:spcPct val="115000"/>
                        </a:lnSpc>
                        <a:spcAft>
                          <a:spcPts val="0"/>
                        </a:spcAft>
                        <a:buFont typeface="Symbol" panose="05050102010706020507" pitchFamily="18" charset="2"/>
                        <a:buChar char=""/>
                      </a:pPr>
                      <a:r>
                        <a:rPr lang="it-IT" sz="2000">
                          <a:effectLst/>
                        </a:rPr>
                        <a:t>AVVICINA obiettivi individuali a quelli della classe cioè ADATTA le attività (materiali, strumenti tempi…)</a:t>
                      </a:r>
                      <a:endParaRPr lang="it-IT" sz="2000">
                        <a:effectLst/>
                        <a:latin typeface="Calibri" panose="020F0502020204030204" pitchFamily="34" charset="0"/>
                        <a:ea typeface="Calibri" panose="020F0502020204030204" pitchFamily="34" charset="0"/>
                        <a:cs typeface="Symbol" panose="05050102010706020507" pitchFamily="18" charset="2"/>
                      </a:endParaRPr>
                    </a:p>
                  </a:txBody>
                  <a:tcPr marL="65183" marR="65183" marT="0" marB="0"/>
                </a:tc>
                <a:extLst>
                  <a:ext uri="{0D108BD9-81ED-4DB2-BD59-A6C34878D82A}">
                    <a16:rowId xmlns:a16="http://schemas.microsoft.com/office/drawing/2014/main" val="1093393137"/>
                  </a:ext>
                </a:extLst>
              </a:tr>
              <a:tr h="992575">
                <a:tc>
                  <a:txBody>
                    <a:bodyPr/>
                    <a:lstStyle/>
                    <a:p>
                      <a:pPr marL="342900" lvl="0" indent="-342900">
                        <a:lnSpc>
                          <a:spcPct val="115000"/>
                        </a:lnSpc>
                        <a:spcAft>
                          <a:spcPts val="0"/>
                        </a:spcAft>
                        <a:buFont typeface="Symbol" panose="05050102010706020507" pitchFamily="18" charset="2"/>
                        <a:buChar char=""/>
                      </a:pPr>
                      <a:r>
                        <a:rPr lang="it-IT" sz="2000" dirty="0">
                          <a:effectLst/>
                        </a:rPr>
                        <a:t>ESPERIENZE COLLABORATIVE - tutoring tra alunni - apprendimento cooperativo</a:t>
                      </a:r>
                      <a:endParaRPr lang="it-IT" sz="2000" dirty="0">
                        <a:effectLst/>
                        <a:latin typeface="Calibri" panose="020F0502020204030204" pitchFamily="34" charset="0"/>
                        <a:ea typeface="Calibri" panose="020F0502020204030204" pitchFamily="34" charset="0"/>
                        <a:cs typeface="Symbol" panose="05050102010706020507" pitchFamily="18" charset="2"/>
                      </a:endParaRPr>
                    </a:p>
                  </a:txBody>
                  <a:tcPr marL="65183" marR="65183" marT="0" marB="0"/>
                </a:tc>
                <a:tc>
                  <a:txBody>
                    <a:bodyPr/>
                    <a:lstStyle/>
                    <a:p>
                      <a:pPr marL="342900" lvl="0" indent="-342900">
                        <a:lnSpc>
                          <a:spcPct val="115000"/>
                        </a:lnSpc>
                        <a:spcAft>
                          <a:spcPts val="0"/>
                        </a:spcAft>
                        <a:buFont typeface="Symbol" panose="05050102010706020507" pitchFamily="18" charset="2"/>
                        <a:buChar char=""/>
                      </a:pPr>
                      <a:r>
                        <a:rPr lang="it-IT" sz="2000" dirty="0">
                          <a:effectLst/>
                        </a:rPr>
                        <a:t>STIMOLA clima di interazione e inclusione</a:t>
                      </a:r>
                      <a:endParaRPr lang="it-IT" sz="2000" dirty="0">
                        <a:effectLst/>
                        <a:latin typeface="Calibri" panose="020F0502020204030204" pitchFamily="34" charset="0"/>
                        <a:ea typeface="Calibri" panose="020F0502020204030204" pitchFamily="34" charset="0"/>
                        <a:cs typeface="Symbol" panose="05050102010706020507" pitchFamily="18" charset="2"/>
                      </a:endParaRPr>
                    </a:p>
                  </a:txBody>
                  <a:tcPr marL="65183" marR="65183" marT="0" marB="0"/>
                </a:tc>
                <a:extLst>
                  <a:ext uri="{0D108BD9-81ED-4DB2-BD59-A6C34878D82A}">
                    <a16:rowId xmlns:a16="http://schemas.microsoft.com/office/drawing/2014/main" val="920948225"/>
                  </a:ext>
                </a:extLst>
              </a:tr>
              <a:tr h="992575">
                <a:tc>
                  <a:txBody>
                    <a:bodyPr/>
                    <a:lstStyle/>
                    <a:p>
                      <a:pPr marL="342900" lvl="0" indent="-342900">
                        <a:lnSpc>
                          <a:spcPct val="115000"/>
                        </a:lnSpc>
                        <a:spcAft>
                          <a:spcPts val="0"/>
                        </a:spcAft>
                        <a:buFont typeface="Symbol" panose="05050102010706020507" pitchFamily="18" charset="2"/>
                        <a:buChar char=""/>
                      </a:pPr>
                      <a:r>
                        <a:rPr lang="it-IT" sz="2000" dirty="0">
                          <a:effectLst/>
                        </a:rPr>
                        <a:t>OPERATIVITA’ estesa a tutte le discipline</a:t>
                      </a:r>
                    </a:p>
                    <a:p>
                      <a:pPr>
                        <a:lnSpc>
                          <a:spcPct val="115000"/>
                        </a:lnSpc>
                        <a:spcAft>
                          <a:spcPts val="0"/>
                        </a:spcAft>
                      </a:pPr>
                      <a:r>
                        <a:rPr lang="it-IT" sz="2000" dirty="0">
                          <a:effectLst/>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183" marR="65183" marT="0" marB="0"/>
                </a:tc>
                <a:tc>
                  <a:txBody>
                    <a:bodyPr/>
                    <a:lstStyle/>
                    <a:p>
                      <a:pPr marL="457200">
                        <a:lnSpc>
                          <a:spcPct val="115000"/>
                        </a:lnSpc>
                        <a:spcAft>
                          <a:spcPts val="0"/>
                        </a:spcAft>
                      </a:pPr>
                      <a:r>
                        <a:rPr lang="it-IT" sz="2000" dirty="0">
                          <a:effectLst/>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183" marR="65183" marT="0" marB="0"/>
                </a:tc>
                <a:extLst>
                  <a:ext uri="{0D108BD9-81ED-4DB2-BD59-A6C34878D82A}">
                    <a16:rowId xmlns:a16="http://schemas.microsoft.com/office/drawing/2014/main" val="3254494887"/>
                  </a:ext>
                </a:extLst>
              </a:tr>
            </a:tbl>
          </a:graphicData>
        </a:graphic>
      </p:graphicFrame>
    </p:spTree>
    <p:extLst>
      <p:ext uri="{BB962C8B-B14F-4D97-AF65-F5344CB8AC3E}">
        <p14:creationId xmlns:p14="http://schemas.microsoft.com/office/powerpoint/2010/main" val="102853326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9F292C-44DE-49BE-8D27-FB25E0595FCB}"/>
              </a:ext>
            </a:extLst>
          </p:cNvPr>
          <p:cNvSpPr>
            <a:spLocks noGrp="1"/>
          </p:cNvSpPr>
          <p:nvPr>
            <p:ph type="title"/>
          </p:nvPr>
        </p:nvSpPr>
        <p:spPr>
          <a:xfrm>
            <a:off x="913775" y="618518"/>
            <a:ext cx="10364451" cy="5689518"/>
          </a:xfrm>
        </p:spPr>
        <p:txBody>
          <a:bodyPr>
            <a:normAutofit fontScale="90000"/>
          </a:bodyPr>
          <a:lstStyle/>
          <a:p>
            <a:pPr algn="l"/>
            <a:r>
              <a:rPr lang="it-IT" sz="3100" cap="none" dirty="0">
                <a:latin typeface="Times New Roman" panose="02020603050405020304" pitchFamily="18" charset="0"/>
                <a:cs typeface="Times New Roman" panose="02020603050405020304" pitchFamily="18" charset="0"/>
              </a:rPr>
              <a:t>Nella sequenza - </a:t>
            </a:r>
            <a:r>
              <a:rPr lang="it-IT" sz="3100" b="1" cap="none" dirty="0">
                <a:latin typeface="Times New Roman" panose="02020603050405020304" pitchFamily="18" charset="0"/>
                <a:cs typeface="Times New Roman" panose="02020603050405020304" pitchFamily="18" charset="0"/>
              </a:rPr>
              <a:t>integrazione - inclusione - partecipazione – apprendimento</a:t>
            </a:r>
            <a:r>
              <a:rPr lang="it-IT" sz="3100" cap="none" dirty="0">
                <a:latin typeface="Times New Roman" panose="02020603050405020304" pitchFamily="18" charset="0"/>
                <a:cs typeface="Times New Roman" panose="02020603050405020304" pitchFamily="18" charset="0"/>
              </a:rPr>
              <a:t>, il docente della classe favorisce l’avvicinamento e il docente sostegno avvicina gli obiettivi attraverso l’adattamento:</a:t>
            </a:r>
            <a:br>
              <a:rPr lang="it-IT" sz="3100" cap="none" dirty="0">
                <a:latin typeface="Times New Roman" panose="02020603050405020304" pitchFamily="18" charset="0"/>
                <a:cs typeface="Times New Roman" panose="02020603050405020304" pitchFamily="18" charset="0"/>
              </a:rPr>
            </a:br>
            <a:r>
              <a:rPr lang="it-IT" sz="3100" dirty="0">
                <a:latin typeface="Times New Roman" panose="02020603050405020304" pitchFamily="18" charset="0"/>
                <a:cs typeface="Times New Roman" panose="02020603050405020304" pitchFamily="18" charset="0"/>
              </a:rPr>
              <a:t>. </a:t>
            </a:r>
            <a:r>
              <a:rPr lang="it-IT" sz="2800" dirty="0">
                <a:latin typeface="Times New Roman" panose="02020603050405020304" pitchFamily="18" charset="0"/>
                <a:cs typeface="Times New Roman" panose="02020603050405020304" pitchFamily="18" charset="0"/>
              </a:rPr>
              <a:t>degli obiettivi</a:t>
            </a:r>
            <a:br>
              <a:rPr lang="it-IT" sz="2800" dirty="0">
                <a:latin typeface="Times New Roman" panose="02020603050405020304" pitchFamily="18" charset="0"/>
                <a:cs typeface="Times New Roman" panose="02020603050405020304" pitchFamily="18" charset="0"/>
              </a:rPr>
            </a:br>
            <a:r>
              <a:rPr lang="it-IT" sz="2800" dirty="0">
                <a:latin typeface="Times New Roman" panose="02020603050405020304" pitchFamily="18" charset="0"/>
                <a:cs typeface="Times New Roman" panose="02020603050405020304" pitchFamily="18" charset="0"/>
              </a:rPr>
              <a:t>. delle attività</a:t>
            </a:r>
            <a:br>
              <a:rPr lang="it-IT" sz="2800" dirty="0">
                <a:latin typeface="Times New Roman" panose="02020603050405020304" pitchFamily="18" charset="0"/>
                <a:cs typeface="Times New Roman" panose="02020603050405020304" pitchFamily="18" charset="0"/>
              </a:rPr>
            </a:br>
            <a:r>
              <a:rPr lang="it-IT" sz="2800" dirty="0">
                <a:latin typeface="Times New Roman" panose="02020603050405020304" pitchFamily="18" charset="0"/>
                <a:cs typeface="Times New Roman" panose="02020603050405020304" pitchFamily="18" charset="0"/>
              </a:rPr>
              <a:t>. dei materiali</a:t>
            </a:r>
            <a:br>
              <a:rPr lang="it-IT" sz="2800" dirty="0">
                <a:latin typeface="Times New Roman" panose="02020603050405020304" pitchFamily="18" charset="0"/>
                <a:cs typeface="Times New Roman" panose="02020603050405020304" pitchFamily="18" charset="0"/>
              </a:rPr>
            </a:br>
            <a:r>
              <a:rPr lang="it-IT" sz="2800" dirty="0">
                <a:latin typeface="Times New Roman" panose="02020603050405020304" pitchFamily="18" charset="0"/>
                <a:cs typeface="Times New Roman" panose="02020603050405020304" pitchFamily="18" charset="0"/>
              </a:rPr>
              <a:t>. degli spazi/tempi</a:t>
            </a:r>
            <a:r>
              <a:rPr lang="it-IT" sz="3100" dirty="0">
                <a:latin typeface="Times New Roman" panose="02020603050405020304" pitchFamily="18" charset="0"/>
                <a:cs typeface="Times New Roman" panose="02020603050405020304" pitchFamily="18" charset="0"/>
              </a:rPr>
              <a:t>. </a:t>
            </a:r>
            <a:br>
              <a:rPr lang="it-IT" sz="3100" dirty="0">
                <a:latin typeface="Times New Roman" panose="02020603050405020304" pitchFamily="18" charset="0"/>
                <a:cs typeface="Times New Roman" panose="02020603050405020304" pitchFamily="18" charset="0"/>
              </a:rPr>
            </a:br>
            <a:r>
              <a:rPr lang="it-IT" sz="3100" cap="none" dirty="0">
                <a:latin typeface="Times New Roman" panose="02020603050405020304" pitchFamily="18" charset="0"/>
                <a:cs typeface="Times New Roman" panose="02020603050405020304" pitchFamily="18" charset="0"/>
              </a:rPr>
              <a:t>Tutto questo permette la realizzazione di una didattica:</a:t>
            </a:r>
            <a:br>
              <a:rPr lang="it-IT" sz="3100" cap="none" dirty="0">
                <a:latin typeface="Times New Roman" panose="02020603050405020304" pitchFamily="18" charset="0"/>
                <a:cs typeface="Times New Roman" panose="02020603050405020304" pitchFamily="18" charset="0"/>
              </a:rPr>
            </a:br>
            <a:r>
              <a:rPr lang="it-IT" sz="3100" cap="none" dirty="0">
                <a:latin typeface="Times New Roman" panose="02020603050405020304" pitchFamily="18" charset="0"/>
                <a:cs typeface="Times New Roman" panose="02020603050405020304" pitchFamily="18" charset="0"/>
              </a:rPr>
              <a:t>. </a:t>
            </a:r>
            <a:r>
              <a:rPr lang="it-IT" sz="2800" dirty="0">
                <a:latin typeface="Times New Roman" panose="02020603050405020304" pitchFamily="18" charset="0"/>
                <a:cs typeface="Times New Roman" panose="02020603050405020304" pitchFamily="18" charset="0"/>
              </a:rPr>
              <a:t>comune</a:t>
            </a:r>
            <a:br>
              <a:rPr lang="it-IT" sz="2800" dirty="0">
                <a:latin typeface="Times New Roman" panose="02020603050405020304" pitchFamily="18" charset="0"/>
                <a:cs typeface="Times New Roman" panose="02020603050405020304" pitchFamily="18" charset="0"/>
              </a:rPr>
            </a:br>
            <a:r>
              <a:rPr lang="it-IT" sz="2800" dirty="0">
                <a:latin typeface="Times New Roman" panose="02020603050405020304" pitchFamily="18" charset="0"/>
                <a:cs typeface="Times New Roman" panose="02020603050405020304" pitchFamily="18" charset="0"/>
              </a:rPr>
              <a:t>. individualizzata</a:t>
            </a:r>
            <a:br>
              <a:rPr lang="it-IT" sz="2800" dirty="0">
                <a:latin typeface="Times New Roman" panose="02020603050405020304" pitchFamily="18" charset="0"/>
                <a:cs typeface="Times New Roman" panose="02020603050405020304" pitchFamily="18" charset="0"/>
              </a:rPr>
            </a:br>
            <a:r>
              <a:rPr lang="it-IT" sz="2800" dirty="0">
                <a:latin typeface="Times New Roman" panose="02020603050405020304" pitchFamily="18" charset="0"/>
                <a:cs typeface="Times New Roman" panose="02020603050405020304" pitchFamily="18" charset="0"/>
              </a:rPr>
              <a:t>. personalizzata </a:t>
            </a:r>
            <a:br>
              <a:rPr lang="it-IT" sz="2800" dirty="0">
                <a:latin typeface="Times New Roman" panose="02020603050405020304" pitchFamily="18" charset="0"/>
                <a:cs typeface="Times New Roman" panose="02020603050405020304" pitchFamily="18" charset="0"/>
              </a:rPr>
            </a:br>
            <a:r>
              <a:rPr lang="it-IT" sz="2800" dirty="0">
                <a:latin typeface="Times New Roman" panose="02020603050405020304" pitchFamily="18" charset="0"/>
                <a:cs typeface="Times New Roman" panose="02020603050405020304" pitchFamily="18" charset="0"/>
              </a:rPr>
              <a:t>. integrata</a:t>
            </a:r>
            <a:br>
              <a:rPr lang="it-IT" dirty="0"/>
            </a:br>
            <a:endParaRPr lang="it-IT" dirty="0"/>
          </a:p>
        </p:txBody>
      </p:sp>
    </p:spTree>
    <p:extLst>
      <p:ext uri="{BB962C8B-B14F-4D97-AF65-F5344CB8AC3E}">
        <p14:creationId xmlns:p14="http://schemas.microsoft.com/office/powerpoint/2010/main" val="6152222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E7769C-7C17-4D56-95EF-A6A277FEA634}"/>
              </a:ext>
            </a:extLst>
          </p:cNvPr>
          <p:cNvSpPr>
            <a:spLocks noGrp="1"/>
          </p:cNvSpPr>
          <p:nvPr>
            <p:ph type="title"/>
          </p:nvPr>
        </p:nvSpPr>
        <p:spPr>
          <a:xfrm>
            <a:off x="1758461" y="368425"/>
            <a:ext cx="8081734" cy="796068"/>
          </a:xfrm>
        </p:spPr>
        <p:txBody>
          <a:bodyPr/>
          <a:lstStyle/>
          <a:p>
            <a:r>
              <a:rPr lang="it-IT" dirty="0"/>
              <a:t>IL PROFILO DEL DOCENTE INCLUSIVO</a:t>
            </a:r>
          </a:p>
        </p:txBody>
      </p:sp>
      <p:sp>
        <p:nvSpPr>
          <p:cNvPr id="4" name="CasellaDiTesto 3">
            <a:extLst>
              <a:ext uri="{FF2B5EF4-FFF2-40B4-BE49-F238E27FC236}">
                <a16:creationId xmlns:a16="http://schemas.microsoft.com/office/drawing/2014/main" id="{7281DA90-E14F-471B-A003-7078F4ED1FA4}"/>
              </a:ext>
            </a:extLst>
          </p:cNvPr>
          <p:cNvSpPr txBox="1"/>
          <p:nvPr/>
        </p:nvSpPr>
        <p:spPr>
          <a:xfrm>
            <a:off x="640862" y="1081961"/>
            <a:ext cx="9948985" cy="4801314"/>
          </a:xfrm>
          <a:prstGeom prst="rect">
            <a:avLst/>
          </a:prstGeom>
          <a:noFill/>
        </p:spPr>
        <p:txBody>
          <a:bodyPr wrap="square" rtlCol="0">
            <a:spAutoFit/>
          </a:bodyPr>
          <a:lstStyle/>
          <a:p>
            <a:pPr algn="just"/>
            <a:r>
              <a:rPr lang="it-IT" sz="2400" b="1" dirty="0"/>
              <a:t>Nel 2012 </a:t>
            </a:r>
            <a:r>
              <a:rPr lang="it-IT" sz="2400" i="1" dirty="0"/>
              <a:t>l’Agenzia Europea per lo Sviluppo dell’Istruzione degli Alunni disabili </a:t>
            </a:r>
            <a:r>
              <a:rPr lang="it-IT" sz="2400" dirty="0"/>
              <a:t>ha pubblicato il </a:t>
            </a:r>
            <a:r>
              <a:rPr lang="it-IT" sz="2400" b="1" dirty="0"/>
              <a:t>Profilo dei Docenti Inclusivi</a:t>
            </a:r>
            <a:r>
              <a:rPr lang="it-IT" sz="2400" dirty="0"/>
              <a:t>, un documento realizzato per individuare le competenze, il bagaglio formativo e culturale, i comportamenti e i valori necessari a tutti coloro che intraprendono la professione docente a prescindere dalla materia e dal grado di scuola.</a:t>
            </a:r>
          </a:p>
          <a:p>
            <a:pPr algn="just"/>
            <a:r>
              <a:rPr lang="it-IT" sz="2400" dirty="0"/>
              <a:t>Il profilo si fonda su quattro aree fondamentali:</a:t>
            </a:r>
          </a:p>
          <a:p>
            <a:pPr marL="285750" indent="-285750" algn="just">
              <a:buFontTx/>
              <a:buChar char="-"/>
            </a:pPr>
            <a:r>
              <a:rPr lang="it-IT" sz="2400" b="1" dirty="0"/>
              <a:t>Valorizzare la diversità dell’alunno</a:t>
            </a:r>
            <a:r>
              <a:rPr lang="it-IT" sz="2400" dirty="0"/>
              <a:t>; la differenza considerata una risorsa e non un limite;</a:t>
            </a:r>
          </a:p>
          <a:p>
            <a:pPr marL="285750" indent="-285750" algn="just">
              <a:buFontTx/>
              <a:buChar char="-"/>
            </a:pPr>
            <a:r>
              <a:rPr lang="it-IT" sz="2400" b="1" dirty="0"/>
              <a:t>Sostenere gli alunni</a:t>
            </a:r>
            <a:r>
              <a:rPr lang="it-IT" sz="2400" dirty="0"/>
              <a:t>, coltivando aspettative alte rispetto ai loro successi;</a:t>
            </a:r>
          </a:p>
          <a:p>
            <a:pPr marL="285750" indent="-285750" algn="just">
              <a:buFontTx/>
              <a:buChar char="-"/>
            </a:pPr>
            <a:r>
              <a:rPr lang="it-IT" sz="2400" b="1" dirty="0"/>
              <a:t>Lavorare con gli altri</a:t>
            </a:r>
            <a:r>
              <a:rPr lang="it-IT" sz="2400" dirty="0"/>
              <a:t>, ovvero con il team docente, le famiglie e le istituzioni;</a:t>
            </a:r>
          </a:p>
          <a:p>
            <a:pPr marL="285750" indent="-285750" algn="just">
              <a:buFontTx/>
              <a:buChar char="-"/>
            </a:pPr>
            <a:r>
              <a:rPr lang="it-IT" sz="2400" b="1" dirty="0"/>
              <a:t>Sviluppo e aggiornamento professionale</a:t>
            </a:r>
            <a:r>
              <a:rPr lang="it-IT" sz="2400" dirty="0"/>
              <a:t>, nell’ottica della formazione continua lungo l’intero arco di vita</a:t>
            </a:r>
          </a:p>
          <a:p>
            <a:pPr marL="285750" indent="-285750">
              <a:buFontTx/>
              <a:buChar char="-"/>
            </a:pPr>
            <a:endParaRPr lang="it-IT" dirty="0"/>
          </a:p>
        </p:txBody>
      </p:sp>
    </p:spTree>
    <p:extLst>
      <p:ext uri="{BB962C8B-B14F-4D97-AF65-F5344CB8AC3E}">
        <p14:creationId xmlns:p14="http://schemas.microsoft.com/office/powerpoint/2010/main" val="30178432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5E4704-B097-40A5-9CED-84F3A176036D}"/>
              </a:ext>
            </a:extLst>
          </p:cNvPr>
          <p:cNvSpPr>
            <a:spLocks noGrp="1"/>
          </p:cNvSpPr>
          <p:nvPr>
            <p:ph type="ctrTitle"/>
          </p:nvPr>
        </p:nvSpPr>
        <p:spPr>
          <a:xfrm>
            <a:off x="1633566" y="495442"/>
            <a:ext cx="8689976" cy="771296"/>
          </a:xfrm>
        </p:spPr>
        <p:txBody>
          <a:bodyPr>
            <a:normAutofit/>
          </a:bodyPr>
          <a:lstStyle/>
          <a:p>
            <a:r>
              <a:rPr lang="it-IT" sz="3200" dirty="0"/>
              <a:t>RIFERIMENTI BIBLIOGRAFICI </a:t>
            </a:r>
          </a:p>
        </p:txBody>
      </p:sp>
      <p:sp>
        <p:nvSpPr>
          <p:cNvPr id="3" name="Sottotitolo 2">
            <a:extLst>
              <a:ext uri="{FF2B5EF4-FFF2-40B4-BE49-F238E27FC236}">
                <a16:creationId xmlns:a16="http://schemas.microsoft.com/office/drawing/2014/main" id="{BD8806F5-8E27-443E-9D60-71A8CDB22D1C}"/>
              </a:ext>
            </a:extLst>
          </p:cNvPr>
          <p:cNvSpPr>
            <a:spLocks noGrp="1"/>
          </p:cNvSpPr>
          <p:nvPr>
            <p:ph type="subTitle" idx="1"/>
          </p:nvPr>
        </p:nvSpPr>
        <p:spPr>
          <a:xfrm>
            <a:off x="453007" y="1476462"/>
            <a:ext cx="9987982" cy="4406813"/>
          </a:xfrm>
        </p:spPr>
        <p:txBody>
          <a:bodyPr>
            <a:normAutofit fontScale="77500" lnSpcReduction="20000"/>
          </a:bodyPr>
          <a:lstStyle/>
          <a:p>
            <a:endParaRPr lang="it-IT" dirty="0"/>
          </a:p>
          <a:p>
            <a:pPr algn="just"/>
            <a:r>
              <a:rPr lang="it-IT" cap="none" dirty="0">
                <a:solidFill>
                  <a:schemeClr val="tx1"/>
                </a:solidFill>
              </a:rPr>
              <a:t>Ines D</a:t>
            </a:r>
            <a:r>
              <a:rPr lang="it-IT" b="1" cap="none" dirty="0">
                <a:solidFill>
                  <a:schemeClr val="tx1"/>
                </a:solidFill>
              </a:rPr>
              <a:t>., “La Formazione Dell’insegnante Di Sostegno”, Centro Studi </a:t>
            </a:r>
            <a:r>
              <a:rPr lang="it-IT" b="1" cap="none" dirty="0" err="1">
                <a:solidFill>
                  <a:schemeClr val="tx1"/>
                </a:solidFill>
              </a:rPr>
              <a:t>Erickson</a:t>
            </a:r>
            <a:r>
              <a:rPr lang="it-IT" b="1" cap="none" dirty="0">
                <a:solidFill>
                  <a:schemeClr val="tx1"/>
                </a:solidFill>
              </a:rPr>
              <a:t> E Università Di Bolzano</a:t>
            </a:r>
          </a:p>
          <a:p>
            <a:pPr algn="just"/>
            <a:r>
              <a:rPr lang="it-IT" cap="none" dirty="0" err="1">
                <a:solidFill>
                  <a:schemeClr val="tx1"/>
                </a:solidFill>
              </a:rPr>
              <a:t>Ianes</a:t>
            </a:r>
            <a:r>
              <a:rPr lang="it-IT" cap="none" dirty="0">
                <a:solidFill>
                  <a:schemeClr val="tx1"/>
                </a:solidFill>
              </a:rPr>
              <a:t> D., </a:t>
            </a:r>
            <a:r>
              <a:rPr lang="it-IT" cap="none" dirty="0" err="1">
                <a:solidFill>
                  <a:schemeClr val="tx1"/>
                </a:solidFill>
              </a:rPr>
              <a:t>Cramerotti</a:t>
            </a:r>
            <a:r>
              <a:rPr lang="it-IT" cap="none" dirty="0">
                <a:solidFill>
                  <a:schemeClr val="tx1"/>
                </a:solidFill>
              </a:rPr>
              <a:t> S., </a:t>
            </a:r>
            <a:r>
              <a:rPr lang="it-IT" b="1" cap="none" dirty="0">
                <a:solidFill>
                  <a:schemeClr val="tx1"/>
                </a:solidFill>
              </a:rPr>
              <a:t>“Il Piano Educativo Individualizzato. Progetto Di Vita”</a:t>
            </a:r>
            <a:r>
              <a:rPr lang="it-IT" cap="none" dirty="0">
                <a:solidFill>
                  <a:schemeClr val="tx1"/>
                </a:solidFill>
              </a:rPr>
              <a:t>, Ed. Centro Studi </a:t>
            </a:r>
            <a:r>
              <a:rPr lang="it-IT" cap="none" dirty="0" err="1">
                <a:solidFill>
                  <a:schemeClr val="tx1"/>
                </a:solidFill>
              </a:rPr>
              <a:t>Erickson</a:t>
            </a:r>
            <a:r>
              <a:rPr lang="it-IT" cap="none" dirty="0">
                <a:solidFill>
                  <a:schemeClr val="tx1"/>
                </a:solidFill>
              </a:rPr>
              <a:t>, Trento, 2009.</a:t>
            </a:r>
          </a:p>
          <a:p>
            <a:pPr algn="just"/>
            <a:r>
              <a:rPr lang="it-IT" cap="none" dirty="0" err="1">
                <a:solidFill>
                  <a:schemeClr val="tx1"/>
                </a:solidFill>
              </a:rPr>
              <a:t>Ianes</a:t>
            </a:r>
            <a:r>
              <a:rPr lang="it-IT" cap="none" dirty="0">
                <a:solidFill>
                  <a:schemeClr val="tx1"/>
                </a:solidFill>
              </a:rPr>
              <a:t> D., </a:t>
            </a:r>
            <a:r>
              <a:rPr lang="it-IT" cap="none" dirty="0" err="1">
                <a:solidFill>
                  <a:schemeClr val="tx1"/>
                </a:solidFill>
              </a:rPr>
              <a:t>Canevaro</a:t>
            </a:r>
            <a:r>
              <a:rPr lang="it-IT" cap="none" dirty="0">
                <a:solidFill>
                  <a:schemeClr val="tx1"/>
                </a:solidFill>
              </a:rPr>
              <a:t> A., “</a:t>
            </a:r>
            <a:r>
              <a:rPr lang="it-IT" b="1" cap="none" dirty="0">
                <a:solidFill>
                  <a:schemeClr val="tx1"/>
                </a:solidFill>
              </a:rPr>
              <a:t>Buone Prassi Di Integrazione E Inclusione Scolastica” </a:t>
            </a:r>
            <a:r>
              <a:rPr lang="it-IT" cap="none" dirty="0">
                <a:solidFill>
                  <a:schemeClr val="tx1"/>
                </a:solidFill>
              </a:rPr>
              <a:t>Le Guide </a:t>
            </a:r>
            <a:r>
              <a:rPr lang="it-IT" cap="none" dirty="0" err="1">
                <a:solidFill>
                  <a:schemeClr val="tx1"/>
                </a:solidFill>
              </a:rPr>
              <a:t>Erickson</a:t>
            </a:r>
            <a:r>
              <a:rPr lang="it-IT" cap="none" dirty="0">
                <a:solidFill>
                  <a:schemeClr val="tx1"/>
                </a:solidFill>
              </a:rPr>
              <a:t>, Trento, 2015.</a:t>
            </a:r>
          </a:p>
          <a:p>
            <a:pPr algn="just"/>
            <a:r>
              <a:rPr lang="it-IT" cap="none" dirty="0" err="1">
                <a:solidFill>
                  <a:schemeClr val="tx1"/>
                </a:solidFill>
              </a:rPr>
              <a:t>Ianes</a:t>
            </a:r>
            <a:r>
              <a:rPr lang="it-IT" cap="none" dirty="0">
                <a:solidFill>
                  <a:schemeClr val="tx1"/>
                </a:solidFill>
              </a:rPr>
              <a:t> D., </a:t>
            </a:r>
            <a:r>
              <a:rPr lang="it-IT" cap="none" dirty="0" err="1">
                <a:solidFill>
                  <a:schemeClr val="tx1"/>
                </a:solidFill>
              </a:rPr>
              <a:t>Canevaro</a:t>
            </a:r>
            <a:r>
              <a:rPr lang="it-IT" cap="none" dirty="0">
                <a:solidFill>
                  <a:schemeClr val="tx1"/>
                </a:solidFill>
              </a:rPr>
              <a:t> A., </a:t>
            </a:r>
            <a:r>
              <a:rPr lang="it-IT" b="1" cap="none" dirty="0">
                <a:solidFill>
                  <a:schemeClr val="tx1"/>
                </a:solidFill>
              </a:rPr>
              <a:t>“Orizzonte Inclusione”, </a:t>
            </a:r>
            <a:r>
              <a:rPr lang="it-IT" cap="none" dirty="0">
                <a:solidFill>
                  <a:schemeClr val="tx1"/>
                </a:solidFill>
              </a:rPr>
              <a:t>Ed. </a:t>
            </a:r>
            <a:r>
              <a:rPr lang="it-IT" cap="none" dirty="0" err="1">
                <a:solidFill>
                  <a:schemeClr val="tx1"/>
                </a:solidFill>
              </a:rPr>
              <a:t>Erickson</a:t>
            </a:r>
            <a:r>
              <a:rPr lang="it-IT" cap="none" dirty="0">
                <a:solidFill>
                  <a:schemeClr val="tx1"/>
                </a:solidFill>
              </a:rPr>
              <a:t>, Trento, 2015.</a:t>
            </a:r>
            <a:endParaRPr lang="it-IT" b="1" cap="none" dirty="0">
              <a:solidFill>
                <a:schemeClr val="tx1"/>
              </a:solidFill>
            </a:endParaRPr>
          </a:p>
          <a:p>
            <a:pPr algn="just"/>
            <a:r>
              <a:rPr lang="it-IT" cap="none" dirty="0" err="1">
                <a:solidFill>
                  <a:schemeClr val="tx1"/>
                </a:solidFill>
              </a:rPr>
              <a:t>T.Booth</a:t>
            </a:r>
            <a:r>
              <a:rPr lang="it-IT" cap="none" dirty="0">
                <a:solidFill>
                  <a:schemeClr val="tx1"/>
                </a:solidFill>
              </a:rPr>
              <a:t>, </a:t>
            </a:r>
            <a:r>
              <a:rPr lang="it-IT" cap="none" dirty="0" err="1">
                <a:solidFill>
                  <a:schemeClr val="tx1"/>
                </a:solidFill>
              </a:rPr>
              <a:t>M.Ainscow</a:t>
            </a:r>
            <a:r>
              <a:rPr lang="it-IT" cap="none" dirty="0">
                <a:solidFill>
                  <a:schemeClr val="tx1"/>
                </a:solidFill>
              </a:rPr>
              <a:t>, </a:t>
            </a:r>
            <a:r>
              <a:rPr lang="it-IT" b="1" cap="none" dirty="0">
                <a:solidFill>
                  <a:schemeClr val="tx1"/>
                </a:solidFill>
              </a:rPr>
              <a:t>L’index Per L’inclusione</a:t>
            </a:r>
            <a:r>
              <a:rPr lang="it-IT" cap="none" dirty="0">
                <a:solidFill>
                  <a:schemeClr val="tx1"/>
                </a:solidFill>
              </a:rPr>
              <a:t>, </a:t>
            </a:r>
            <a:r>
              <a:rPr lang="it-IT" cap="none" dirty="0" err="1">
                <a:solidFill>
                  <a:schemeClr val="tx1"/>
                </a:solidFill>
              </a:rPr>
              <a:t>Erickson</a:t>
            </a:r>
            <a:r>
              <a:rPr lang="it-IT" cap="none" dirty="0">
                <a:solidFill>
                  <a:schemeClr val="tx1"/>
                </a:solidFill>
              </a:rPr>
              <a:t>, Trento 2008</a:t>
            </a:r>
          </a:p>
          <a:p>
            <a:pPr algn="just"/>
            <a:r>
              <a:rPr lang="it-IT" cap="none" dirty="0">
                <a:solidFill>
                  <a:schemeClr val="tx1"/>
                </a:solidFill>
              </a:rPr>
              <a:t>D. </a:t>
            </a:r>
            <a:r>
              <a:rPr lang="it-IT" cap="none" dirty="0" err="1">
                <a:solidFill>
                  <a:schemeClr val="tx1"/>
                </a:solidFill>
              </a:rPr>
              <a:t>Resico</a:t>
            </a:r>
            <a:r>
              <a:rPr lang="it-IT" cap="none" dirty="0">
                <a:solidFill>
                  <a:schemeClr val="tx1"/>
                </a:solidFill>
              </a:rPr>
              <a:t>, </a:t>
            </a:r>
            <a:r>
              <a:rPr lang="it-IT" b="1" cap="none" dirty="0" err="1">
                <a:solidFill>
                  <a:schemeClr val="tx1"/>
                </a:solidFill>
              </a:rPr>
              <a:t>Diversabilità</a:t>
            </a:r>
            <a:r>
              <a:rPr lang="it-IT" b="1" cap="none" dirty="0">
                <a:solidFill>
                  <a:schemeClr val="tx1"/>
                </a:solidFill>
              </a:rPr>
              <a:t> E Integrazione. Orizzonti Educativi E Progettualità</a:t>
            </a:r>
            <a:r>
              <a:rPr lang="it-IT" cap="none" dirty="0">
                <a:solidFill>
                  <a:schemeClr val="tx1"/>
                </a:solidFill>
              </a:rPr>
              <a:t>, Franco Angeli, 2005</a:t>
            </a:r>
          </a:p>
          <a:p>
            <a:pPr algn="just"/>
            <a:r>
              <a:rPr lang="it-IT" cap="none" dirty="0">
                <a:solidFill>
                  <a:schemeClr val="tx1"/>
                </a:solidFill>
                <a:hlinkClick r:id="rId2">
                  <a:extLst>
                    <a:ext uri="{A12FA001-AC4F-418D-AE19-62706E023703}">
                      <ahyp:hlinkClr xmlns:ahyp="http://schemas.microsoft.com/office/drawing/2018/hyperlinkcolor" val="tx"/>
                    </a:ext>
                  </a:extLst>
                </a:hlinkClick>
              </a:rPr>
              <a:t>Http://Www.Edscuola.It/Archivio/Handicap/Corso_handicap.Pdf</a:t>
            </a:r>
            <a:endParaRPr lang="it-IT" cap="none" dirty="0">
              <a:solidFill>
                <a:schemeClr val="tx1"/>
              </a:solidFill>
            </a:endParaRPr>
          </a:p>
          <a:p>
            <a:pPr algn="just"/>
            <a:r>
              <a:rPr lang="it-IT" cap="none" dirty="0">
                <a:solidFill>
                  <a:schemeClr val="tx1"/>
                </a:solidFill>
                <a:hlinkClick r:id="rId3">
                  <a:extLst>
                    <a:ext uri="{A12FA001-AC4F-418D-AE19-62706E023703}">
                      <ahyp:hlinkClr xmlns:ahyp="http://schemas.microsoft.com/office/drawing/2018/hyperlinkcolor" val="tx"/>
                    </a:ext>
                  </a:extLst>
                </a:hlinkClick>
              </a:rPr>
              <a:t>www.docentidisostegno.It</a:t>
            </a:r>
            <a:endParaRPr lang="it-IT" cap="none" dirty="0">
              <a:solidFill>
                <a:schemeClr val="tx1"/>
              </a:solidFill>
            </a:endParaRPr>
          </a:p>
          <a:p>
            <a:pPr algn="just"/>
            <a:r>
              <a:rPr lang="it-IT" cap="none" dirty="0">
                <a:solidFill>
                  <a:schemeClr val="tx1"/>
                </a:solidFill>
                <a:hlinkClick r:id="rId4">
                  <a:extLst>
                    <a:ext uri="{A12FA001-AC4F-418D-AE19-62706E023703}">
                      <ahyp:hlinkClr xmlns:ahyp="http://schemas.microsoft.com/office/drawing/2018/hyperlinkcolor" val="tx"/>
                    </a:ext>
                  </a:extLst>
                </a:hlinkClick>
              </a:rPr>
              <a:t>www.didatticapersuasiva.com</a:t>
            </a:r>
            <a:endParaRPr lang="it-IT" cap="none" dirty="0">
              <a:solidFill>
                <a:schemeClr val="tx1"/>
              </a:solidFill>
            </a:endParaRPr>
          </a:p>
          <a:p>
            <a:pPr algn="just"/>
            <a:endParaRPr lang="it-IT" cap="none" dirty="0"/>
          </a:p>
        </p:txBody>
      </p:sp>
    </p:spTree>
    <p:extLst>
      <p:ext uri="{BB962C8B-B14F-4D97-AF65-F5344CB8AC3E}">
        <p14:creationId xmlns:p14="http://schemas.microsoft.com/office/powerpoint/2010/main" val="27025566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0694A1-B99B-473C-9C46-F6B85DA4E335}"/>
              </a:ext>
            </a:extLst>
          </p:cNvPr>
          <p:cNvSpPr>
            <a:spLocks noGrp="1"/>
          </p:cNvSpPr>
          <p:nvPr>
            <p:ph type="title"/>
          </p:nvPr>
        </p:nvSpPr>
        <p:spPr>
          <a:xfrm>
            <a:off x="913775" y="618517"/>
            <a:ext cx="10364451" cy="4079318"/>
          </a:xfrm>
        </p:spPr>
        <p:txBody>
          <a:bodyPr>
            <a:normAutofit/>
          </a:bodyPr>
          <a:lstStyle/>
          <a:p>
            <a:r>
              <a:rPr lang="it-IT" sz="4800" dirty="0"/>
              <a:t>GRAZIE</a:t>
            </a:r>
            <a:br>
              <a:rPr lang="it-IT" sz="4800" dirty="0"/>
            </a:br>
            <a:br>
              <a:rPr lang="it-IT" sz="4800" dirty="0"/>
            </a:br>
            <a:r>
              <a:rPr lang="it-IT" sz="4800" dirty="0"/>
              <a:t>BUON LAVORO</a:t>
            </a:r>
          </a:p>
        </p:txBody>
      </p:sp>
      <p:sp>
        <p:nvSpPr>
          <p:cNvPr id="3" name="Segnaposto piè di pagina 2">
            <a:extLst>
              <a:ext uri="{FF2B5EF4-FFF2-40B4-BE49-F238E27FC236}">
                <a16:creationId xmlns:a16="http://schemas.microsoft.com/office/drawing/2014/main" id="{790EFB3D-7439-4DA9-A260-BF2E2441A5CA}"/>
              </a:ext>
            </a:extLst>
          </p:cNvPr>
          <p:cNvSpPr>
            <a:spLocks noGrp="1"/>
          </p:cNvSpPr>
          <p:nvPr>
            <p:ph type="ftr" sz="quarter" idx="11"/>
          </p:nvPr>
        </p:nvSpPr>
        <p:spPr>
          <a:xfrm>
            <a:off x="374513" y="6383459"/>
            <a:ext cx="1555888" cy="365125"/>
          </a:xfrm>
        </p:spPr>
        <p:txBody>
          <a:bodyPr/>
          <a:lstStyle/>
          <a:p>
            <a:r>
              <a:rPr lang="en-US"/>
              <a:t>Prof.ssa Antonia Redavid</a:t>
            </a:r>
            <a:endParaRPr lang="en-US" dirty="0"/>
          </a:p>
        </p:txBody>
      </p:sp>
    </p:spTree>
    <p:extLst>
      <p:ext uri="{BB962C8B-B14F-4D97-AF65-F5344CB8AC3E}">
        <p14:creationId xmlns:p14="http://schemas.microsoft.com/office/powerpoint/2010/main" val="1210594519"/>
      </p:ext>
    </p:extLst>
  </p:cSld>
  <p:clrMapOvr>
    <a:masterClrMapping/>
  </p:clrMapOvr>
</p:sld>
</file>

<file path=ppt/theme/theme1.xml><?xml version="1.0" encoding="utf-8"?>
<a:theme xmlns:a="http://schemas.openxmlformats.org/drawingml/2006/main" name="Gocci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TM04033925[[fn=Goccia]]</Template>
  <TotalTime>0</TotalTime>
  <Words>7779</Words>
  <Application>Microsoft Office PowerPoint</Application>
  <PresentationFormat>Widescreen</PresentationFormat>
  <Paragraphs>607</Paragraphs>
  <Slides>94</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94</vt:i4>
      </vt:variant>
    </vt:vector>
  </HeadingPairs>
  <TitlesOfParts>
    <vt:vector size="104" baseType="lpstr">
      <vt:lpstr>AmaticSC-Bold</vt:lpstr>
      <vt:lpstr>Arial</vt:lpstr>
      <vt:lpstr>Calibri</vt:lpstr>
      <vt:lpstr>SourceCodePro-Bold</vt:lpstr>
      <vt:lpstr>SourceCodePro-Regular</vt:lpstr>
      <vt:lpstr>Symbol</vt:lpstr>
      <vt:lpstr>Times New Roman</vt:lpstr>
      <vt:lpstr>Tw Cen MT</vt:lpstr>
      <vt:lpstr>Wingdings</vt:lpstr>
      <vt:lpstr>Goccia</vt:lpstr>
      <vt:lpstr>CONTENUTI</vt:lpstr>
      <vt:lpstr>IL DOCENTE DI SOSTEGNO</vt:lpstr>
      <vt:lpstr>IL DOCENTE DI SOSTEGNO</vt:lpstr>
      <vt:lpstr>IL DOCENTE DI SOSTEGNO</vt:lpstr>
      <vt:lpstr>Presentazione standard di PowerPoint</vt:lpstr>
      <vt:lpstr>IL DOCENTE DI SOSTEGNO</vt:lpstr>
      <vt:lpstr>ORARIO DI SERVIZIO</vt:lpstr>
      <vt:lpstr>Quando si entra in classe….</vt:lpstr>
      <vt:lpstr>SUGGERIMENTI…</vt:lpstr>
      <vt:lpstr>Ancora qualche SUGGERIMENTo…</vt:lpstr>
      <vt:lpstr>QUALI COMPETENZE?</vt:lpstr>
      <vt:lpstr>COMPETENZE PSICOPEDAGOGICCHE</vt:lpstr>
      <vt:lpstr>COMPETENZE  METODOLOGICHE-DIDATTICHE</vt:lpstr>
      <vt:lpstr>COMPETENZE RELAZIONALI</vt:lpstr>
      <vt:lpstr>Supporto alla famiglia</vt:lpstr>
      <vt:lpstr>       COMPETENZE ORGANIZZATIVE </vt:lpstr>
      <vt:lpstr>COMPETENZE FORMATIVE</vt:lpstr>
      <vt:lpstr>COMPETENZE LEGISLATIVE </vt:lpstr>
      <vt:lpstr>     LA NORMATIVA ITALIANA  SULL’UNCLUSIONE </vt:lpstr>
      <vt:lpstr>    </vt:lpstr>
      <vt:lpstr>   IL DPR N.970/1975  </vt:lpstr>
      <vt:lpstr>     D.M. del 3 giugno 1977  </vt:lpstr>
      <vt:lpstr>   Legge n.517/77  </vt:lpstr>
      <vt:lpstr>  Circolare Ministeriale 28 luglio 1979, n. 199 </vt:lpstr>
      <vt:lpstr>D.M. 4 APRILE 1984</vt:lpstr>
      <vt:lpstr>SENTENZA CORTE COSTITUZIONALE n. 215 del 1987</vt:lpstr>
      <vt:lpstr>C.M. n. 262/1988</vt:lpstr>
      <vt:lpstr>LEGGE 104/92</vt:lpstr>
      <vt:lpstr>LEGGE 104/92</vt:lpstr>
      <vt:lpstr>LEGGE 104/92</vt:lpstr>
      <vt:lpstr>LEGGE 104/92</vt:lpstr>
      <vt:lpstr>               Decreto Legislativo 297/1994 </vt:lpstr>
      <vt:lpstr>               D.P.R. del 24 febbraio 1994 </vt:lpstr>
      <vt:lpstr>               TESTO UNICO L. 297/94</vt:lpstr>
      <vt:lpstr>               LEGGE n. 17 del 28/01/1994</vt:lpstr>
      <vt:lpstr> DPR 275/99 </vt:lpstr>
      <vt:lpstr> NOTA MINISTERIALE PROT. N. 4798 del 25 luglio 2015</vt:lpstr>
      <vt:lpstr> L’ORGANIZZAZIONE DELL’INCLUSIONE</vt:lpstr>
      <vt:lpstr> L’ORGANIZZAZIONE DELL’INCLUSIONE</vt:lpstr>
      <vt:lpstr> L’ORGANIZZAZIONE DELL’INCLUSIONE</vt:lpstr>
      <vt:lpstr>IL DOCENTE DI SOSTEGNO…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Percorsi didattici e programmazione</vt:lpstr>
      <vt:lpstr>Percorsi didattici e programmazione</vt:lpstr>
      <vt:lpstr>Percorsi didattici e programmazione</vt:lpstr>
      <vt:lpstr>Percorsi didattici e programmazione</vt:lpstr>
      <vt:lpstr>Percorsi didattici e programmazione</vt:lpstr>
      <vt:lpstr>Percorsi didattici e programmazione</vt:lpstr>
      <vt:lpstr>Percorsi didattici e programmazione</vt:lpstr>
      <vt:lpstr>DIDATTICA PERSONALIZZATA E INDIVIDUALIZZATA</vt:lpstr>
      <vt:lpstr>METODOLOGIE E STRATEGIE</vt:lpstr>
      <vt:lpstr>METODOLOGIE E STRATEGIE</vt:lpstr>
      <vt:lpstr>METODOLOGIE E STRATEGIE</vt:lpstr>
      <vt:lpstr>METODOLOGIE E STRATEGIE</vt:lpstr>
      <vt:lpstr>METODOLOGIE E STRATEGIE</vt:lpstr>
      <vt:lpstr>METODOLOGIE E STRATEGIE</vt:lpstr>
      <vt:lpstr>METODOLOGIE E STRATEGIE</vt:lpstr>
      <vt:lpstr>METODOLOGIE E STRATEGIE</vt:lpstr>
      <vt:lpstr>METODOLOGIE E STRATEGIE</vt:lpstr>
      <vt:lpstr>METODOLOGIE DIDATTICHE ALTERNATIVE</vt:lpstr>
      <vt:lpstr>LA LOGICA SISTEMICA</vt:lpstr>
      <vt:lpstr>LA LOGICA SISTEMICA</vt:lpstr>
      <vt:lpstr>LA LOGICA SISTEMICA</vt:lpstr>
      <vt:lpstr>LA LOGICA SISTEMICA</vt:lpstr>
      <vt:lpstr>Nella sequenza - integrazione - inclusione - partecipazione – apprendimento, il docente della classe favorisce l’avvicinamento e il docente sostegno avvicina gli obiettivi attraverso l’adattamento: . degli obiettivi . delle attività . dei materiali . degli spazi/tempi.  Tutto questo permette la realizzazione di una didattica: . comune . individualizzata . personalizzata  . integrata </vt:lpstr>
      <vt:lpstr>IL PROFILO DEL DOCENTE INCLUSIVO</vt:lpstr>
      <vt:lpstr>RIFERIMENTI BIBLIOGRAFICI </vt:lpstr>
      <vt:lpstr>GRAZIE  BUON LAVORO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DOCENTE DI SOSTEGNO</dc:title>
  <dc:creator>Antonia Redavid</dc:creator>
  <cp:lastModifiedBy>Antonia Redavid</cp:lastModifiedBy>
  <cp:revision>156</cp:revision>
  <dcterms:created xsi:type="dcterms:W3CDTF">2019-03-04T18:58:18Z</dcterms:created>
  <dcterms:modified xsi:type="dcterms:W3CDTF">2019-04-03T19:14:23Z</dcterms:modified>
</cp:coreProperties>
</file>